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7" r:id="rId2"/>
    <p:sldId id="491" r:id="rId3"/>
    <p:sldId id="460" r:id="rId4"/>
    <p:sldId id="585" r:id="rId5"/>
    <p:sldId id="493" r:id="rId6"/>
    <p:sldId id="555" r:id="rId7"/>
    <p:sldId id="568" r:id="rId8"/>
    <p:sldId id="534" r:id="rId9"/>
    <p:sldId id="507" r:id="rId10"/>
    <p:sldId id="508" r:id="rId11"/>
    <p:sldId id="512" r:id="rId12"/>
    <p:sldId id="543" r:id="rId13"/>
    <p:sldId id="557" r:id="rId14"/>
    <p:sldId id="489" r:id="rId15"/>
    <p:sldId id="586" r:id="rId16"/>
    <p:sldId id="584" r:id="rId17"/>
    <p:sldId id="583" r:id="rId18"/>
    <p:sldId id="571" r:id="rId19"/>
    <p:sldId id="570" r:id="rId20"/>
    <p:sldId id="575" r:id="rId21"/>
    <p:sldId id="576" r:id="rId22"/>
    <p:sldId id="559" r:id="rId23"/>
    <p:sldId id="578" r:id="rId24"/>
    <p:sldId id="579" r:id="rId25"/>
    <p:sldId id="581" r:id="rId26"/>
    <p:sldId id="563" r:id="rId27"/>
    <p:sldId id="564" r:id="rId28"/>
    <p:sldId id="319" r:id="rId29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413E34C-0198-48F9-8638-6B23CA2EC635}">
          <p14:sldIdLst>
            <p14:sldId id="257"/>
            <p14:sldId id="491"/>
          </p14:sldIdLst>
        </p14:section>
        <p14:section name="Introduction" id="{D1010875-6D45-4B97-B97C-14637E4739AF}">
          <p14:sldIdLst>
            <p14:sldId id="460"/>
            <p14:sldId id="585"/>
            <p14:sldId id="493"/>
            <p14:sldId id="555"/>
            <p14:sldId id="568"/>
          </p14:sldIdLst>
        </p14:section>
        <p14:section name="Model-Based Systems Engineering with MATLAB &amp; Simulink" id="{B89F7A5C-17A7-4A54-B57F-9F82DE9D9470}">
          <p14:sldIdLst>
            <p14:sldId id="534"/>
            <p14:sldId id="507"/>
            <p14:sldId id="508"/>
            <p14:sldId id="512"/>
            <p14:sldId id="543"/>
          </p14:sldIdLst>
        </p14:section>
        <p14:section name="Curriculum description" id="{931317BA-0C39-4BFC-960C-7C1CD8995F8E}">
          <p14:sldIdLst>
            <p14:sldId id="557"/>
            <p14:sldId id="489"/>
            <p14:sldId id="586"/>
            <p14:sldId id="584"/>
            <p14:sldId id="583"/>
            <p14:sldId id="571"/>
            <p14:sldId id="570"/>
            <p14:sldId id="575"/>
            <p14:sldId id="576"/>
            <p14:sldId id="559"/>
            <p14:sldId id="578"/>
            <p14:sldId id="579"/>
            <p14:sldId id="581"/>
          </p14:sldIdLst>
        </p14:section>
        <p14:section name="Conclusions" id="{347F0E4B-6EEE-4EBB-A1A4-8DCA34696BB5}">
          <p14:sldIdLst>
            <p14:sldId id="563"/>
            <p14:sldId id="564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AD"/>
    <a:srgbClr val="053139"/>
    <a:srgbClr val="C90026"/>
    <a:srgbClr val="ED8800"/>
    <a:srgbClr val="FFFFFF"/>
    <a:srgbClr val="F650DE"/>
    <a:srgbClr val="030A4F"/>
    <a:srgbClr val="4E0443"/>
    <a:srgbClr val="004851"/>
    <a:srgbClr val="004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85956" autoAdjust="0"/>
  </p:normalViewPr>
  <p:slideViewPr>
    <p:cSldViewPr snapToGrid="0" snapToObjects="1" showGuides="1">
      <p:cViewPr varScale="1">
        <p:scale>
          <a:sx n="95" d="100"/>
          <a:sy n="95" d="100"/>
        </p:scale>
        <p:origin x="1662" y="84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048920-F6E9-4592-B0E8-7081F64CCED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8DA7914-AA3D-40C7-BCAC-FCAE2DF1DB7C}">
      <dgm:prSet phldrT="[Texto]" custT="1"/>
      <dgm:spPr/>
      <dgm:t>
        <a:bodyPr/>
        <a:lstStyle/>
        <a:p>
          <a:r>
            <a:rPr lang="es-ES" sz="1400" dirty="0">
              <a:latin typeface="Arial Nova Light" panose="020B0304020202020204" pitchFamily="34" charset="0"/>
            </a:rPr>
            <a:t>Definir límites de sistema</a:t>
          </a:r>
          <a:endParaRPr lang="en-GB" sz="1400" i="0" dirty="0">
            <a:latin typeface="Arial Nova Light" panose="020B0304020202020204" pitchFamily="34" charset="0"/>
          </a:endParaRPr>
        </a:p>
      </dgm:t>
    </dgm:pt>
    <dgm:pt modelId="{3252DB0E-0A20-4E06-8736-078418355139}" type="parTrans" cxnId="{9847753F-C99B-4898-B91C-2455201ED4B1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9AE43DA3-1D62-40F8-B494-3F75DE552966}" type="sibTrans" cxnId="{9847753F-C99B-4898-B91C-2455201ED4B1}">
      <dgm:prSet custT="1"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B142325B-B2D7-4C92-B26A-C4818165B624}">
      <dgm:prSet phldrT="[Texto]" custT="1"/>
      <dgm:spPr/>
      <dgm:t>
        <a:bodyPr/>
        <a:lstStyle/>
        <a:p>
          <a:r>
            <a:rPr lang="es-ES" sz="1400" dirty="0">
              <a:latin typeface="Arial Nova Light" panose="020B0304020202020204" pitchFamily="34" charset="0"/>
            </a:rPr>
            <a:t>Identificar usuarios y casos de uso</a:t>
          </a:r>
          <a:endParaRPr lang="en-GB" sz="1400" dirty="0">
            <a:latin typeface="Arial Nova Light" panose="020B0304020202020204" pitchFamily="34" charset="0"/>
          </a:endParaRPr>
        </a:p>
      </dgm:t>
    </dgm:pt>
    <dgm:pt modelId="{DC2D5E12-5018-4D2B-9040-3E3EF7CF0428}" type="parTrans" cxnId="{EFB21E5A-B9C5-4F0A-B19E-D4B4EE48E201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3F4A4746-B6C8-45DB-966A-CBEE5C04C302}" type="sibTrans" cxnId="{EFB21E5A-B9C5-4F0A-B19E-D4B4EE48E201}">
      <dgm:prSet custT="1"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A3FE3EB3-311E-4DB9-8569-3AF5A2A0D8ED}">
      <dgm:prSet phldrT="[Texto]" custT="1"/>
      <dgm:spPr/>
      <dgm:t>
        <a:bodyPr/>
        <a:lstStyle/>
        <a:p>
          <a:r>
            <a:rPr lang="es-ES" sz="1400" dirty="0">
              <a:latin typeface="Arial Nova Light" panose="020B0304020202020204" pitchFamily="34" charset="0"/>
            </a:rPr>
            <a:t>Identificar funciones</a:t>
          </a:r>
          <a:endParaRPr lang="en-GB" sz="1400" dirty="0">
            <a:latin typeface="Arial Nova Light" panose="020B0304020202020204" pitchFamily="34" charset="0"/>
          </a:endParaRPr>
        </a:p>
      </dgm:t>
    </dgm:pt>
    <dgm:pt modelId="{F5FA21BE-B673-40F5-AAA5-FFFD66378C84}" type="parTrans" cxnId="{01A372E2-22DF-45D6-A9CB-AECA6755F99E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6D104302-4491-43C4-A086-6E2D5053E4DA}" type="sibTrans" cxnId="{01A372E2-22DF-45D6-A9CB-AECA6755F99E}">
      <dgm:prSet custT="1"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01C3EDCE-482C-4BF3-9D45-E44C1BB391B1}">
      <dgm:prSet custT="1"/>
      <dgm:spPr/>
      <dgm:t>
        <a:bodyPr/>
        <a:lstStyle/>
        <a:p>
          <a:r>
            <a:rPr lang="es-ES" sz="1400" dirty="0">
              <a:latin typeface="Arial Nova Light" panose="020B0304020202020204" pitchFamily="34" charset="0"/>
            </a:rPr>
            <a:t>Identificar requisitos por función</a:t>
          </a:r>
          <a:endParaRPr lang="en-GB" sz="1400" dirty="0">
            <a:latin typeface="Arial Nova Light" panose="020B0304020202020204" pitchFamily="34" charset="0"/>
          </a:endParaRPr>
        </a:p>
      </dgm:t>
    </dgm:pt>
    <dgm:pt modelId="{876AA4FC-5786-43D8-BCC8-B1A38B5848D5}" type="parTrans" cxnId="{7209254D-FF9D-4488-ACC3-E3AA70915D06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FE7AA910-55A6-45E5-8AB8-576E5ED95614}" type="sibTrans" cxnId="{7209254D-FF9D-4488-ACC3-E3AA70915D06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20CD1E23-CFDA-4154-8936-AAE27067EF08}" type="pres">
      <dgm:prSet presAssocID="{5D048920-F6E9-4592-B0E8-7081F64CCEDC}" presName="linearFlow" presStyleCnt="0">
        <dgm:presLayoutVars>
          <dgm:resizeHandles val="exact"/>
        </dgm:presLayoutVars>
      </dgm:prSet>
      <dgm:spPr/>
    </dgm:pt>
    <dgm:pt modelId="{2AD00425-7AEC-451C-978F-807832246BE7}" type="pres">
      <dgm:prSet presAssocID="{98DA7914-AA3D-40C7-BCAC-FCAE2DF1DB7C}" presName="node" presStyleLbl="node1" presStyleIdx="0" presStyleCnt="4" custScaleX="919068" custScaleY="96878" custLinFactX="-5120" custLinFactY="-8347" custLinFactNeighborX="-100000" custLinFactNeighborY="-100000">
        <dgm:presLayoutVars>
          <dgm:bulletEnabled val="1"/>
        </dgm:presLayoutVars>
      </dgm:prSet>
      <dgm:spPr/>
    </dgm:pt>
    <dgm:pt modelId="{1CD12443-F95D-4BD4-8FDE-ECFF1019160B}" type="pres">
      <dgm:prSet presAssocID="{9AE43DA3-1D62-40F8-B494-3F75DE552966}" presName="sibTrans" presStyleLbl="sibTrans2D1" presStyleIdx="0" presStyleCnt="3"/>
      <dgm:spPr/>
    </dgm:pt>
    <dgm:pt modelId="{C2E466C6-DA6A-48ED-874C-CEC2A72EBDB4}" type="pres">
      <dgm:prSet presAssocID="{9AE43DA3-1D62-40F8-B494-3F75DE552966}" presName="connectorText" presStyleLbl="sibTrans2D1" presStyleIdx="0" presStyleCnt="3"/>
      <dgm:spPr/>
    </dgm:pt>
    <dgm:pt modelId="{B6B770F5-82CE-41F4-BE20-B1BB1429E483}" type="pres">
      <dgm:prSet presAssocID="{B142325B-B2D7-4C92-B26A-C4818165B624}" presName="node" presStyleLbl="node1" presStyleIdx="1" presStyleCnt="4" custScaleX="919068" custScaleY="96878">
        <dgm:presLayoutVars>
          <dgm:bulletEnabled val="1"/>
        </dgm:presLayoutVars>
      </dgm:prSet>
      <dgm:spPr/>
    </dgm:pt>
    <dgm:pt modelId="{B22BDE3A-4307-4DAB-A5D3-D5AC58FCECB7}" type="pres">
      <dgm:prSet presAssocID="{3F4A4746-B6C8-45DB-966A-CBEE5C04C302}" presName="sibTrans" presStyleLbl="sibTrans2D1" presStyleIdx="1" presStyleCnt="3"/>
      <dgm:spPr/>
    </dgm:pt>
    <dgm:pt modelId="{5FC6BAC0-5AD3-45A8-B7A5-5A6EDD05E74E}" type="pres">
      <dgm:prSet presAssocID="{3F4A4746-B6C8-45DB-966A-CBEE5C04C302}" presName="connectorText" presStyleLbl="sibTrans2D1" presStyleIdx="1" presStyleCnt="3"/>
      <dgm:spPr/>
    </dgm:pt>
    <dgm:pt modelId="{C80CBE5D-26E8-49D0-95EA-DB7CAB01E546}" type="pres">
      <dgm:prSet presAssocID="{A3FE3EB3-311E-4DB9-8569-3AF5A2A0D8ED}" presName="node" presStyleLbl="node1" presStyleIdx="2" presStyleCnt="4" custScaleX="919068" custScaleY="96878">
        <dgm:presLayoutVars>
          <dgm:bulletEnabled val="1"/>
        </dgm:presLayoutVars>
      </dgm:prSet>
      <dgm:spPr/>
    </dgm:pt>
    <dgm:pt modelId="{B8D534B8-66EB-48F2-93D0-34DFD9950AC9}" type="pres">
      <dgm:prSet presAssocID="{6D104302-4491-43C4-A086-6E2D5053E4DA}" presName="sibTrans" presStyleLbl="sibTrans2D1" presStyleIdx="2" presStyleCnt="3"/>
      <dgm:spPr/>
    </dgm:pt>
    <dgm:pt modelId="{9B0F69AC-0F96-449B-8878-C33CCB394EDE}" type="pres">
      <dgm:prSet presAssocID="{6D104302-4491-43C4-A086-6E2D5053E4DA}" presName="connectorText" presStyleLbl="sibTrans2D1" presStyleIdx="2" presStyleCnt="3"/>
      <dgm:spPr/>
    </dgm:pt>
    <dgm:pt modelId="{E820FFC6-5DA8-4B0B-B2D5-708D5B23C839}" type="pres">
      <dgm:prSet presAssocID="{01C3EDCE-482C-4BF3-9D45-E44C1BB391B1}" presName="node" presStyleLbl="node1" presStyleIdx="3" presStyleCnt="4" custScaleX="919068" custScaleY="96878">
        <dgm:presLayoutVars>
          <dgm:bulletEnabled val="1"/>
        </dgm:presLayoutVars>
      </dgm:prSet>
      <dgm:spPr/>
    </dgm:pt>
  </dgm:ptLst>
  <dgm:cxnLst>
    <dgm:cxn modelId="{99A89400-2685-4D24-9433-A25A746731BB}" type="presOf" srcId="{B142325B-B2D7-4C92-B26A-C4818165B624}" destId="{B6B770F5-82CE-41F4-BE20-B1BB1429E483}" srcOrd="0" destOrd="0" presId="urn:microsoft.com/office/officeart/2005/8/layout/process2"/>
    <dgm:cxn modelId="{1D424A04-AE44-4CDC-ABD3-A96AD80AE443}" type="presOf" srcId="{A3FE3EB3-311E-4DB9-8569-3AF5A2A0D8ED}" destId="{C80CBE5D-26E8-49D0-95EA-DB7CAB01E546}" srcOrd="0" destOrd="0" presId="urn:microsoft.com/office/officeart/2005/8/layout/process2"/>
    <dgm:cxn modelId="{8B5A9D24-6EC8-4ECC-A4B3-1CC41722D8E7}" type="presOf" srcId="{6D104302-4491-43C4-A086-6E2D5053E4DA}" destId="{B8D534B8-66EB-48F2-93D0-34DFD9950AC9}" srcOrd="0" destOrd="0" presId="urn:microsoft.com/office/officeart/2005/8/layout/process2"/>
    <dgm:cxn modelId="{9847753F-C99B-4898-B91C-2455201ED4B1}" srcId="{5D048920-F6E9-4592-B0E8-7081F64CCEDC}" destId="{98DA7914-AA3D-40C7-BCAC-FCAE2DF1DB7C}" srcOrd="0" destOrd="0" parTransId="{3252DB0E-0A20-4E06-8736-078418355139}" sibTransId="{9AE43DA3-1D62-40F8-B494-3F75DE552966}"/>
    <dgm:cxn modelId="{21ADD846-ABCC-420C-A26F-D170D0550E1F}" type="presOf" srcId="{01C3EDCE-482C-4BF3-9D45-E44C1BB391B1}" destId="{E820FFC6-5DA8-4B0B-B2D5-708D5B23C839}" srcOrd="0" destOrd="0" presId="urn:microsoft.com/office/officeart/2005/8/layout/process2"/>
    <dgm:cxn modelId="{7209254D-FF9D-4488-ACC3-E3AA70915D06}" srcId="{5D048920-F6E9-4592-B0E8-7081F64CCEDC}" destId="{01C3EDCE-482C-4BF3-9D45-E44C1BB391B1}" srcOrd="3" destOrd="0" parTransId="{876AA4FC-5786-43D8-BCC8-B1A38B5848D5}" sibTransId="{FE7AA910-55A6-45E5-8AB8-576E5ED95614}"/>
    <dgm:cxn modelId="{ED09964F-2A02-4031-A46B-8E60326571A1}" type="presOf" srcId="{98DA7914-AA3D-40C7-BCAC-FCAE2DF1DB7C}" destId="{2AD00425-7AEC-451C-978F-807832246BE7}" srcOrd="0" destOrd="0" presId="urn:microsoft.com/office/officeart/2005/8/layout/process2"/>
    <dgm:cxn modelId="{EFB21E5A-B9C5-4F0A-B19E-D4B4EE48E201}" srcId="{5D048920-F6E9-4592-B0E8-7081F64CCEDC}" destId="{B142325B-B2D7-4C92-B26A-C4818165B624}" srcOrd="1" destOrd="0" parTransId="{DC2D5E12-5018-4D2B-9040-3E3EF7CF0428}" sibTransId="{3F4A4746-B6C8-45DB-966A-CBEE5C04C302}"/>
    <dgm:cxn modelId="{A9E4C486-6996-4EA9-86A3-962BD972B77E}" type="presOf" srcId="{9AE43DA3-1D62-40F8-B494-3F75DE552966}" destId="{C2E466C6-DA6A-48ED-874C-CEC2A72EBDB4}" srcOrd="1" destOrd="0" presId="urn:microsoft.com/office/officeart/2005/8/layout/process2"/>
    <dgm:cxn modelId="{3D4E65A4-B2E9-480C-AE08-529598F06495}" type="presOf" srcId="{5D048920-F6E9-4592-B0E8-7081F64CCEDC}" destId="{20CD1E23-CFDA-4154-8936-AAE27067EF08}" srcOrd="0" destOrd="0" presId="urn:microsoft.com/office/officeart/2005/8/layout/process2"/>
    <dgm:cxn modelId="{694F4FB9-46F4-4112-94DB-0C513CA85E00}" type="presOf" srcId="{9AE43DA3-1D62-40F8-B494-3F75DE552966}" destId="{1CD12443-F95D-4BD4-8FDE-ECFF1019160B}" srcOrd="0" destOrd="0" presId="urn:microsoft.com/office/officeart/2005/8/layout/process2"/>
    <dgm:cxn modelId="{0FD42CD0-9403-48A0-87AF-E89C17E4CC60}" type="presOf" srcId="{3F4A4746-B6C8-45DB-966A-CBEE5C04C302}" destId="{B22BDE3A-4307-4DAB-A5D3-D5AC58FCECB7}" srcOrd="0" destOrd="0" presId="urn:microsoft.com/office/officeart/2005/8/layout/process2"/>
    <dgm:cxn modelId="{E9101CD6-A091-4E68-9D26-82638ACF2F1A}" type="presOf" srcId="{6D104302-4491-43C4-A086-6E2D5053E4DA}" destId="{9B0F69AC-0F96-449B-8878-C33CCB394EDE}" srcOrd="1" destOrd="0" presId="urn:microsoft.com/office/officeart/2005/8/layout/process2"/>
    <dgm:cxn modelId="{91CF26DD-3E2C-4A5C-919C-273163015FDC}" type="presOf" srcId="{3F4A4746-B6C8-45DB-966A-CBEE5C04C302}" destId="{5FC6BAC0-5AD3-45A8-B7A5-5A6EDD05E74E}" srcOrd="1" destOrd="0" presId="urn:microsoft.com/office/officeart/2005/8/layout/process2"/>
    <dgm:cxn modelId="{01A372E2-22DF-45D6-A9CB-AECA6755F99E}" srcId="{5D048920-F6E9-4592-B0E8-7081F64CCEDC}" destId="{A3FE3EB3-311E-4DB9-8569-3AF5A2A0D8ED}" srcOrd="2" destOrd="0" parTransId="{F5FA21BE-B673-40F5-AAA5-FFFD66378C84}" sibTransId="{6D104302-4491-43C4-A086-6E2D5053E4DA}"/>
    <dgm:cxn modelId="{8C732357-378B-4BDE-BA96-F8D8E7CE23D6}" type="presParOf" srcId="{20CD1E23-CFDA-4154-8936-AAE27067EF08}" destId="{2AD00425-7AEC-451C-978F-807832246BE7}" srcOrd="0" destOrd="0" presId="urn:microsoft.com/office/officeart/2005/8/layout/process2"/>
    <dgm:cxn modelId="{517E2381-F0B1-432E-AF95-7A2DCA3533F8}" type="presParOf" srcId="{20CD1E23-CFDA-4154-8936-AAE27067EF08}" destId="{1CD12443-F95D-4BD4-8FDE-ECFF1019160B}" srcOrd="1" destOrd="0" presId="urn:microsoft.com/office/officeart/2005/8/layout/process2"/>
    <dgm:cxn modelId="{F4F985E5-68F4-42E8-9DB6-E0115388D197}" type="presParOf" srcId="{1CD12443-F95D-4BD4-8FDE-ECFF1019160B}" destId="{C2E466C6-DA6A-48ED-874C-CEC2A72EBDB4}" srcOrd="0" destOrd="0" presId="urn:microsoft.com/office/officeart/2005/8/layout/process2"/>
    <dgm:cxn modelId="{5A6FFDE1-565C-43F1-B43D-2A799FD7EE68}" type="presParOf" srcId="{20CD1E23-CFDA-4154-8936-AAE27067EF08}" destId="{B6B770F5-82CE-41F4-BE20-B1BB1429E483}" srcOrd="2" destOrd="0" presId="urn:microsoft.com/office/officeart/2005/8/layout/process2"/>
    <dgm:cxn modelId="{7ABCF137-A46E-48B0-8B31-48DEFDD64DBF}" type="presParOf" srcId="{20CD1E23-CFDA-4154-8936-AAE27067EF08}" destId="{B22BDE3A-4307-4DAB-A5D3-D5AC58FCECB7}" srcOrd="3" destOrd="0" presId="urn:microsoft.com/office/officeart/2005/8/layout/process2"/>
    <dgm:cxn modelId="{799B7C59-A7E8-4E32-A467-BC4E23EED7AD}" type="presParOf" srcId="{B22BDE3A-4307-4DAB-A5D3-D5AC58FCECB7}" destId="{5FC6BAC0-5AD3-45A8-B7A5-5A6EDD05E74E}" srcOrd="0" destOrd="0" presId="urn:microsoft.com/office/officeart/2005/8/layout/process2"/>
    <dgm:cxn modelId="{7D9ED67E-50CC-4A3C-BF75-FED8900BAE82}" type="presParOf" srcId="{20CD1E23-CFDA-4154-8936-AAE27067EF08}" destId="{C80CBE5D-26E8-49D0-95EA-DB7CAB01E546}" srcOrd="4" destOrd="0" presId="urn:microsoft.com/office/officeart/2005/8/layout/process2"/>
    <dgm:cxn modelId="{4F0E7FC8-9BA4-46ED-B294-E516B64F7E55}" type="presParOf" srcId="{20CD1E23-CFDA-4154-8936-AAE27067EF08}" destId="{B8D534B8-66EB-48F2-93D0-34DFD9950AC9}" srcOrd="5" destOrd="0" presId="urn:microsoft.com/office/officeart/2005/8/layout/process2"/>
    <dgm:cxn modelId="{E3F62161-626F-492D-BB6D-ECEB3E2FF152}" type="presParOf" srcId="{B8D534B8-66EB-48F2-93D0-34DFD9950AC9}" destId="{9B0F69AC-0F96-449B-8878-C33CCB394EDE}" srcOrd="0" destOrd="0" presId="urn:microsoft.com/office/officeart/2005/8/layout/process2"/>
    <dgm:cxn modelId="{B2036D99-FA27-4CC9-AD4A-C9CD95B384FE}" type="presParOf" srcId="{20CD1E23-CFDA-4154-8936-AAE27067EF08}" destId="{E820FFC6-5DA8-4B0B-B2D5-708D5B23C83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00425-7AEC-451C-978F-807832246BE7}">
      <dsp:nvSpPr>
        <dsp:cNvPr id="0" name=""/>
        <dsp:cNvSpPr/>
      </dsp:nvSpPr>
      <dsp:spPr>
        <a:xfrm>
          <a:off x="0" y="0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 Nova Light" panose="020B0304020202020204" pitchFamily="34" charset="0"/>
            </a:rPr>
            <a:t>Definir límites de sistema</a:t>
          </a:r>
          <a:endParaRPr lang="en-GB" sz="1400" i="0" kern="1200" dirty="0">
            <a:latin typeface="Arial Nova Light" panose="020B0304020202020204" pitchFamily="34" charset="0"/>
          </a:endParaRPr>
        </a:p>
      </dsp:txBody>
      <dsp:txXfrm>
        <a:off x="21088" y="21088"/>
        <a:ext cx="2567672" cy="677825"/>
      </dsp:txXfrm>
    </dsp:sp>
    <dsp:sp modelId="{1CD12443-F95D-4BD4-8FDE-ECFF1019160B}">
      <dsp:nvSpPr>
        <dsp:cNvPr id="0" name=""/>
        <dsp:cNvSpPr/>
      </dsp:nvSpPr>
      <dsp:spPr>
        <a:xfrm rot="5400000">
          <a:off x="1165544" y="738620"/>
          <a:ext cx="278759" cy="334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latin typeface="Arial Nova Light" panose="020B0304020202020204" pitchFamily="34" charset="0"/>
          </a:endParaRPr>
        </a:p>
      </dsp:txBody>
      <dsp:txXfrm rot="-5400000">
        <a:off x="1204591" y="766461"/>
        <a:ext cx="200665" cy="195131"/>
      </dsp:txXfrm>
    </dsp:sp>
    <dsp:sp modelId="{B6B770F5-82CE-41F4-BE20-B1BB1429E483}">
      <dsp:nvSpPr>
        <dsp:cNvPr id="0" name=""/>
        <dsp:cNvSpPr/>
      </dsp:nvSpPr>
      <dsp:spPr>
        <a:xfrm>
          <a:off x="0" y="1091680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 Nova Light" panose="020B0304020202020204" pitchFamily="34" charset="0"/>
            </a:rPr>
            <a:t>Identificar usuarios y casos de uso</a:t>
          </a:r>
          <a:endParaRPr lang="en-GB" sz="1400" kern="1200" dirty="0">
            <a:latin typeface="Arial Nova Light" panose="020B0304020202020204" pitchFamily="34" charset="0"/>
          </a:endParaRPr>
        </a:p>
      </dsp:txBody>
      <dsp:txXfrm>
        <a:off x="21088" y="1112768"/>
        <a:ext cx="2567672" cy="677825"/>
      </dsp:txXfrm>
    </dsp:sp>
    <dsp:sp modelId="{B22BDE3A-4307-4DAB-A5D3-D5AC58FCECB7}">
      <dsp:nvSpPr>
        <dsp:cNvPr id="0" name=""/>
        <dsp:cNvSpPr/>
      </dsp:nvSpPr>
      <dsp:spPr>
        <a:xfrm rot="5400000">
          <a:off x="1165573" y="1830262"/>
          <a:ext cx="278701" cy="334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latin typeface="Arial Nova Light" panose="020B0304020202020204" pitchFamily="34" charset="0"/>
          </a:endParaRPr>
        </a:p>
      </dsp:txBody>
      <dsp:txXfrm rot="-5400000">
        <a:off x="1204591" y="1858132"/>
        <a:ext cx="200665" cy="195091"/>
      </dsp:txXfrm>
    </dsp:sp>
    <dsp:sp modelId="{C80CBE5D-26E8-49D0-95EA-DB7CAB01E546}">
      <dsp:nvSpPr>
        <dsp:cNvPr id="0" name=""/>
        <dsp:cNvSpPr/>
      </dsp:nvSpPr>
      <dsp:spPr>
        <a:xfrm>
          <a:off x="0" y="2183284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 Nova Light" panose="020B0304020202020204" pitchFamily="34" charset="0"/>
            </a:rPr>
            <a:t>Identificar funciones</a:t>
          </a:r>
          <a:endParaRPr lang="en-GB" sz="1400" kern="1200" dirty="0">
            <a:latin typeface="Arial Nova Light" panose="020B0304020202020204" pitchFamily="34" charset="0"/>
          </a:endParaRPr>
        </a:p>
      </dsp:txBody>
      <dsp:txXfrm>
        <a:off x="21088" y="2204372"/>
        <a:ext cx="2567672" cy="677825"/>
      </dsp:txXfrm>
    </dsp:sp>
    <dsp:sp modelId="{B8D534B8-66EB-48F2-93D0-34DFD9950AC9}">
      <dsp:nvSpPr>
        <dsp:cNvPr id="0" name=""/>
        <dsp:cNvSpPr/>
      </dsp:nvSpPr>
      <dsp:spPr>
        <a:xfrm rot="5400000">
          <a:off x="1165573" y="2921866"/>
          <a:ext cx="278701" cy="334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latin typeface="Arial Nova Light" panose="020B0304020202020204" pitchFamily="34" charset="0"/>
          </a:endParaRPr>
        </a:p>
      </dsp:txBody>
      <dsp:txXfrm rot="-5400000">
        <a:off x="1204591" y="2949736"/>
        <a:ext cx="200665" cy="195091"/>
      </dsp:txXfrm>
    </dsp:sp>
    <dsp:sp modelId="{E820FFC6-5DA8-4B0B-B2D5-708D5B23C839}">
      <dsp:nvSpPr>
        <dsp:cNvPr id="0" name=""/>
        <dsp:cNvSpPr/>
      </dsp:nvSpPr>
      <dsp:spPr>
        <a:xfrm>
          <a:off x="0" y="3274888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 Nova Light" panose="020B0304020202020204" pitchFamily="34" charset="0"/>
            </a:rPr>
            <a:t>Identificar requisitos por función</a:t>
          </a:r>
          <a:endParaRPr lang="en-GB" sz="1400" kern="1200" dirty="0">
            <a:latin typeface="Arial Nova Light" panose="020B0304020202020204" pitchFamily="34" charset="0"/>
          </a:endParaRPr>
        </a:p>
      </dsp:txBody>
      <dsp:txXfrm>
        <a:off x="21088" y="3295976"/>
        <a:ext cx="2567672" cy="6778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29/02/2024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29/02/2024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18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26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" y="-2608"/>
            <a:ext cx="1762124" cy="16792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D1D38FD-22B9-3A12-25EB-47575A20B196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1621AF53-37F6-7793-E78A-FF9718C67547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67B8B7E6-0DA7-D98D-03C1-0B93A5FE659B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4687F65D-6279-45C3-0395-33BBA6B82B3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11D9EFE6-770C-1AC6-6E09-730B10D4248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DF168CBE-BD81-5E60-CC90-5FA28023812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2CCE9857-23FF-2D26-3E1E-45709C62DC51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1C302743-0B92-4616-DA20-D5A353CEF99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FBF32C38-AC3B-149E-79CB-48BAD5C5388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EB9FDF4E-7718-11D3-09BA-24E48325AEFD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6874ACF4-9218-4930-94B3-9B1CD867770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8ABF8FD-9EB3-A6B1-1937-F8EAD61A05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A9F0280-0E15-989E-A5BE-09DCE242E7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AE37037-38BA-5FDB-3630-941FE1D73AA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22201" y="222250"/>
              <a:ext cx="1489075" cy="1364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1364"/>
            <a:ext cx="1631950" cy="15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D5807D5-C493-C175-CC6B-AABFCE4F2903}"/>
              </a:ext>
            </a:extLst>
          </p:cNvPr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4" name="Imagen 7">
              <a:extLst>
                <a:ext uri="{FF2B5EF4-FFF2-40B4-BE49-F238E27FC236}">
                  <a16:creationId xmlns:a16="http://schemas.microsoft.com/office/drawing/2014/main" id="{2B8A81BF-F995-F624-EE11-451E555F3D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0A4A75B-5166-C49F-2938-E045A7EDEC4A}"/>
                </a:ext>
              </a:extLst>
            </p:cNvPr>
            <p:cNvSpPr/>
            <p:nvPr userDrawn="1"/>
          </p:nvSpPr>
          <p:spPr>
            <a:xfrm>
              <a:off x="170099" y="123825"/>
              <a:ext cx="1343025" cy="129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95934B69-23CB-06CA-D648-C14745385A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21764"/>
            <a:ext cx="1718029" cy="15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27737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17791" y="6467092"/>
            <a:ext cx="5377419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B2C4696A-5BA6-5345-8FD8-440924BFA242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3E233B-58E5-C4CB-9DA4-B139BFAD02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268" y="0"/>
            <a:ext cx="890732" cy="81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1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iaizpuru@mondragon.edu" TargetMode="External"/><Relationship Id="rId2" Type="http://schemas.openxmlformats.org/officeDocument/2006/relationships/hyperlink" Target="mailto:jdelolmo@mondragon.edu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mailto:x.paretxederreta@mondragon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073913" y="1245996"/>
            <a:ext cx="5004962" cy="3701577"/>
          </a:xfrm>
        </p:spPr>
        <p:txBody>
          <a:bodyPr>
            <a:normAutofit/>
          </a:bodyPr>
          <a:lstStyle/>
          <a:p>
            <a:r>
              <a:rPr lang="es-ES" dirty="0"/>
              <a:t>Enseñanza de la ingeniería de sistemas basada en modelos con MATLAB &amp; Simulink para sistemas de energía inteligentes</a:t>
            </a:r>
            <a:endParaRPr lang="en-US" sz="18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EAECBA8-88B4-9836-91AF-98D1C4073B23}"/>
              </a:ext>
            </a:extLst>
          </p:cNvPr>
          <p:cNvSpPr txBox="1">
            <a:spLocks/>
          </p:cNvSpPr>
          <p:nvPr/>
        </p:nvSpPr>
        <p:spPr>
          <a:xfrm>
            <a:off x="3073913" y="4553925"/>
            <a:ext cx="4962900" cy="16558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2000" b="0" i="0" kern="1200" noProof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8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6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4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4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285943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dirty="0"/>
          </a:p>
          <a:p>
            <a:r>
              <a:rPr lang="es-ES" sz="2800" dirty="0"/>
              <a:t>Facultad de Ingeniería</a:t>
            </a:r>
            <a:endParaRPr lang="en-US" sz="3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28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Los modelos se utilizan cada vez más</a:t>
            </a: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B8F70ED-5223-494D-8630-3D4A6748A578}"/>
              </a:ext>
            </a:extLst>
          </p:cNvPr>
          <p:cNvSpPr txBox="1"/>
          <p:nvPr/>
        </p:nvSpPr>
        <p:spPr>
          <a:xfrm>
            <a:off x="1371600" y="1705051"/>
            <a:ext cx="59922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latin typeface="Arial Nova Light" panose="020B0304020202020204" pitchFamily="34" charset="0"/>
                <a:cs typeface="Arial" panose="020B0604020202020204" pitchFamily="34" charset="0"/>
              </a:rPr>
              <a:t>modelo = 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representación matemática o lógica de un sistema</a:t>
            </a:r>
            <a:endParaRPr lang="en-GB" sz="2400" dirty="0"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1360C40-6169-4FE9-A4B6-7B98F74D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79466"/>
            <a:ext cx="1978687" cy="1145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/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/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blipFill>
                <a:blip r:embed="rId4"/>
                <a:stretch>
                  <a:fillRect l="-1015" t="-2222" r="-3046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4" descr="Magnetic field distribution in the FEA model | Download Scientific Diagram">
            <a:extLst>
              <a:ext uri="{FF2B5EF4-FFF2-40B4-BE49-F238E27FC236}">
                <a16:creationId xmlns:a16="http://schemas.microsoft.com/office/drawing/2014/main" id="{089D2316-3DDF-4D7E-9B5D-5EC1CE3F7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37" y="4454293"/>
            <a:ext cx="1828857" cy="145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E8E4A419-6860-4D34-B21E-E56639223CBD}"/>
              </a:ext>
            </a:extLst>
          </p:cNvPr>
          <p:cNvGrpSpPr/>
          <p:nvPr/>
        </p:nvGrpSpPr>
        <p:grpSpPr>
          <a:xfrm>
            <a:off x="1615821" y="4679504"/>
            <a:ext cx="1339831" cy="1057760"/>
            <a:chOff x="1829290" y="3696522"/>
            <a:chExt cx="2710296" cy="2139705"/>
          </a:xfrm>
          <a:solidFill>
            <a:srgbClr val="009EB6"/>
          </a:solidFill>
        </p:grpSpPr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2EE1ABE2-7842-430A-AD94-754C5E97F75C}"/>
                </a:ext>
              </a:extLst>
            </p:cNvPr>
            <p:cNvSpPr/>
            <p:nvPr/>
          </p:nvSpPr>
          <p:spPr>
            <a:xfrm>
              <a:off x="1829290" y="3696522"/>
              <a:ext cx="2710296" cy="2139705"/>
            </a:xfrm>
            <a:custGeom>
              <a:avLst/>
              <a:gdLst>
                <a:gd name="connsiteX0" fmla="*/ 2457922 w 2710296"/>
                <a:gd name="connsiteY0" fmla="*/ 192039 h 2139705"/>
                <a:gd name="connsiteX1" fmla="*/ 2211044 w 2710296"/>
                <a:gd name="connsiteY1" fmla="*/ 192039 h 2139705"/>
                <a:gd name="connsiteX2" fmla="*/ 2106797 w 2710296"/>
                <a:gd name="connsiteY2" fmla="*/ 274340 h 2139705"/>
                <a:gd name="connsiteX3" fmla="*/ 1876373 w 2710296"/>
                <a:gd name="connsiteY3" fmla="*/ 274340 h 2139705"/>
                <a:gd name="connsiteX4" fmla="*/ 1876354 w 2710296"/>
                <a:gd name="connsiteY4" fmla="*/ 104246 h 2139705"/>
                <a:gd name="connsiteX5" fmla="*/ 1772108 w 2710296"/>
                <a:gd name="connsiteY5" fmla="*/ 0 h 2139705"/>
                <a:gd name="connsiteX6" fmla="*/ 982066 w 2710296"/>
                <a:gd name="connsiteY6" fmla="*/ 19 h 2139705"/>
                <a:gd name="connsiteX7" fmla="*/ 877820 w 2710296"/>
                <a:gd name="connsiteY7" fmla="*/ 104266 h 2139705"/>
                <a:gd name="connsiteX8" fmla="*/ 877820 w 2710296"/>
                <a:gd name="connsiteY8" fmla="*/ 274339 h 2139705"/>
                <a:gd name="connsiteX9" fmla="*/ 636413 w 2710296"/>
                <a:gd name="connsiteY9" fmla="*/ 274339 h 2139705"/>
                <a:gd name="connsiteX10" fmla="*/ 471811 w 2710296"/>
                <a:gd name="connsiteY10" fmla="*/ 438941 h 2139705"/>
                <a:gd name="connsiteX11" fmla="*/ 471811 w 2710296"/>
                <a:gd name="connsiteY11" fmla="*/ 587064 h 2139705"/>
                <a:gd name="connsiteX12" fmla="*/ 416952 w 2710296"/>
                <a:gd name="connsiteY12" fmla="*/ 587064 h 2139705"/>
                <a:gd name="connsiteX13" fmla="*/ 318197 w 2710296"/>
                <a:gd name="connsiteY13" fmla="*/ 685819 h 2139705"/>
                <a:gd name="connsiteX14" fmla="*/ 318216 w 2710296"/>
                <a:gd name="connsiteY14" fmla="*/ 905260 h 2139705"/>
                <a:gd name="connsiteX15" fmla="*/ 153614 w 2710296"/>
                <a:gd name="connsiteY15" fmla="*/ 905260 h 2139705"/>
                <a:gd name="connsiteX16" fmla="*/ 0 w 2710296"/>
                <a:gd name="connsiteY16" fmla="*/ 1058875 h 2139705"/>
                <a:gd name="connsiteX17" fmla="*/ 153614 w 2710296"/>
                <a:gd name="connsiteY17" fmla="*/ 1212489 h 2139705"/>
                <a:gd name="connsiteX18" fmla="*/ 318216 w 2710296"/>
                <a:gd name="connsiteY18" fmla="*/ 1212489 h 2139705"/>
                <a:gd name="connsiteX19" fmla="*/ 318216 w 2710296"/>
                <a:gd name="connsiteY19" fmla="*/ 1426459 h 2139705"/>
                <a:gd name="connsiteX20" fmla="*/ 416971 w 2710296"/>
                <a:gd name="connsiteY20" fmla="*/ 1525214 h 2139705"/>
                <a:gd name="connsiteX21" fmla="*/ 471830 w 2710296"/>
                <a:gd name="connsiteY21" fmla="*/ 1525214 h 2139705"/>
                <a:gd name="connsiteX22" fmla="*/ 471830 w 2710296"/>
                <a:gd name="connsiteY22" fmla="*/ 1673357 h 2139705"/>
                <a:gd name="connsiteX23" fmla="*/ 636432 w 2710296"/>
                <a:gd name="connsiteY23" fmla="*/ 1837958 h 2139705"/>
                <a:gd name="connsiteX24" fmla="*/ 877839 w 2710296"/>
                <a:gd name="connsiteY24" fmla="*/ 1837958 h 2139705"/>
                <a:gd name="connsiteX25" fmla="*/ 877839 w 2710296"/>
                <a:gd name="connsiteY25" fmla="*/ 1909277 h 2139705"/>
                <a:gd name="connsiteX26" fmla="*/ 768121 w 2710296"/>
                <a:gd name="connsiteY26" fmla="*/ 1909277 h 2139705"/>
                <a:gd name="connsiteX27" fmla="*/ 652906 w 2710296"/>
                <a:gd name="connsiteY27" fmla="*/ 2024491 h 2139705"/>
                <a:gd name="connsiteX28" fmla="*/ 768121 w 2710296"/>
                <a:gd name="connsiteY28" fmla="*/ 2139705 h 2139705"/>
                <a:gd name="connsiteX29" fmla="*/ 2112289 w 2710296"/>
                <a:gd name="connsiteY29" fmla="*/ 2139705 h 2139705"/>
                <a:gd name="connsiteX30" fmla="*/ 2227503 w 2710296"/>
                <a:gd name="connsiteY30" fmla="*/ 2024491 h 2139705"/>
                <a:gd name="connsiteX31" fmla="*/ 2112289 w 2710296"/>
                <a:gd name="connsiteY31" fmla="*/ 1909277 h 2139705"/>
                <a:gd name="connsiteX32" fmla="*/ 2002570 w 2710296"/>
                <a:gd name="connsiteY32" fmla="*/ 1909277 h 2139705"/>
                <a:gd name="connsiteX33" fmla="*/ 2002551 w 2710296"/>
                <a:gd name="connsiteY33" fmla="*/ 1837958 h 2139705"/>
                <a:gd name="connsiteX34" fmla="*/ 2101306 w 2710296"/>
                <a:gd name="connsiteY34" fmla="*/ 1837958 h 2139705"/>
                <a:gd name="connsiteX35" fmla="*/ 2205553 w 2710296"/>
                <a:gd name="connsiteY35" fmla="*/ 1920259 h 2139705"/>
                <a:gd name="connsiteX36" fmla="*/ 2452431 w 2710296"/>
                <a:gd name="connsiteY36" fmla="*/ 1920259 h 2139705"/>
                <a:gd name="connsiteX37" fmla="*/ 2710297 w 2710296"/>
                <a:gd name="connsiteY37" fmla="*/ 1662393 h 2139705"/>
                <a:gd name="connsiteX38" fmla="*/ 2710297 w 2710296"/>
                <a:gd name="connsiteY38" fmla="*/ 449899 h 2139705"/>
                <a:gd name="connsiteX39" fmla="*/ 2457923 w 2710296"/>
                <a:gd name="connsiteY39" fmla="*/ 192033 h 2139705"/>
                <a:gd name="connsiteX40" fmla="*/ 960135 w 2710296"/>
                <a:gd name="connsiteY40" fmla="*/ 104246 h 2139705"/>
                <a:gd name="connsiteX41" fmla="*/ 982083 w 2710296"/>
                <a:gd name="connsiteY41" fmla="*/ 82298 h 2139705"/>
                <a:gd name="connsiteX42" fmla="*/ 1777611 w 2710296"/>
                <a:gd name="connsiteY42" fmla="*/ 82298 h 2139705"/>
                <a:gd name="connsiteX43" fmla="*/ 1799559 w 2710296"/>
                <a:gd name="connsiteY43" fmla="*/ 104246 h 2139705"/>
                <a:gd name="connsiteX44" fmla="*/ 1799559 w 2710296"/>
                <a:gd name="connsiteY44" fmla="*/ 274320 h 2139705"/>
                <a:gd name="connsiteX45" fmla="*/ 960140 w 2710296"/>
                <a:gd name="connsiteY45" fmla="*/ 274339 h 2139705"/>
                <a:gd name="connsiteX46" fmla="*/ 153634 w 2710296"/>
                <a:gd name="connsiteY46" fmla="*/ 1130203 h 2139705"/>
                <a:gd name="connsiteX47" fmla="*/ 82316 w 2710296"/>
                <a:gd name="connsiteY47" fmla="*/ 1058885 h 2139705"/>
                <a:gd name="connsiteX48" fmla="*/ 153634 w 2710296"/>
                <a:gd name="connsiteY48" fmla="*/ 987567 h 2139705"/>
                <a:gd name="connsiteX49" fmla="*/ 318236 w 2710296"/>
                <a:gd name="connsiteY49" fmla="*/ 987567 h 2139705"/>
                <a:gd name="connsiteX50" fmla="*/ 318236 w 2710296"/>
                <a:gd name="connsiteY50" fmla="*/ 1130218 h 2139705"/>
                <a:gd name="connsiteX51" fmla="*/ 416991 w 2710296"/>
                <a:gd name="connsiteY51" fmla="*/ 1442928 h 2139705"/>
                <a:gd name="connsiteX52" fmla="*/ 400535 w 2710296"/>
                <a:gd name="connsiteY52" fmla="*/ 1426472 h 2139705"/>
                <a:gd name="connsiteX53" fmla="*/ 400535 w 2710296"/>
                <a:gd name="connsiteY53" fmla="*/ 691294 h 2139705"/>
                <a:gd name="connsiteX54" fmla="*/ 416991 w 2710296"/>
                <a:gd name="connsiteY54" fmla="*/ 674838 h 2139705"/>
                <a:gd name="connsiteX55" fmla="*/ 471850 w 2710296"/>
                <a:gd name="connsiteY55" fmla="*/ 674838 h 2139705"/>
                <a:gd name="connsiteX56" fmla="*/ 471850 w 2710296"/>
                <a:gd name="connsiteY56" fmla="*/ 1442934 h 2139705"/>
                <a:gd name="connsiteX57" fmla="*/ 554151 w 2710296"/>
                <a:gd name="connsiteY57" fmla="*/ 1673352 h 2139705"/>
                <a:gd name="connsiteX58" fmla="*/ 554151 w 2710296"/>
                <a:gd name="connsiteY58" fmla="*/ 444398 h 2139705"/>
                <a:gd name="connsiteX59" fmla="*/ 636452 w 2710296"/>
                <a:gd name="connsiteY59" fmla="*/ 362098 h 2139705"/>
                <a:gd name="connsiteX60" fmla="*/ 2106807 w 2710296"/>
                <a:gd name="connsiteY60" fmla="*/ 362098 h 2139705"/>
                <a:gd name="connsiteX61" fmla="*/ 2106807 w 2710296"/>
                <a:gd name="connsiteY61" fmla="*/ 1761130 h 2139705"/>
                <a:gd name="connsiteX62" fmla="*/ 636452 w 2710296"/>
                <a:gd name="connsiteY62" fmla="*/ 1761130 h 2139705"/>
                <a:gd name="connsiteX63" fmla="*/ 554151 w 2710296"/>
                <a:gd name="connsiteY63" fmla="*/ 1673337 h 2139705"/>
                <a:gd name="connsiteX64" fmla="*/ 2150693 w 2710296"/>
                <a:gd name="connsiteY64" fmla="*/ 2024482 h 2139705"/>
                <a:gd name="connsiteX65" fmla="*/ 2117781 w 2710296"/>
                <a:gd name="connsiteY65" fmla="*/ 2057394 h 2139705"/>
                <a:gd name="connsiteX66" fmla="*/ 773613 w 2710296"/>
                <a:gd name="connsiteY66" fmla="*/ 2057413 h 2139705"/>
                <a:gd name="connsiteX67" fmla="*/ 740700 w 2710296"/>
                <a:gd name="connsiteY67" fmla="*/ 2024501 h 2139705"/>
                <a:gd name="connsiteX68" fmla="*/ 773613 w 2710296"/>
                <a:gd name="connsiteY68" fmla="*/ 1991588 h 2139705"/>
                <a:gd name="connsiteX69" fmla="*/ 2117781 w 2710296"/>
                <a:gd name="connsiteY69" fmla="*/ 1991588 h 2139705"/>
                <a:gd name="connsiteX70" fmla="*/ 2150693 w 2710296"/>
                <a:gd name="connsiteY70" fmla="*/ 2024481 h 2139705"/>
                <a:gd name="connsiteX71" fmla="*/ 1925761 w 2710296"/>
                <a:gd name="connsiteY71" fmla="*/ 1909267 h 2139705"/>
                <a:gd name="connsiteX72" fmla="*/ 960154 w 2710296"/>
                <a:gd name="connsiteY72" fmla="*/ 1909267 h 2139705"/>
                <a:gd name="connsiteX73" fmla="*/ 960154 w 2710296"/>
                <a:gd name="connsiteY73" fmla="*/ 1837949 h 2139705"/>
                <a:gd name="connsiteX74" fmla="*/ 1925761 w 2710296"/>
                <a:gd name="connsiteY74" fmla="*/ 1837949 h 2139705"/>
                <a:gd name="connsiteX75" fmla="*/ 2628020 w 2710296"/>
                <a:gd name="connsiteY75" fmla="*/ 1667861 h 2139705"/>
                <a:gd name="connsiteX76" fmla="*/ 2452455 w 2710296"/>
                <a:gd name="connsiteY76" fmla="*/ 1843425 h 2139705"/>
                <a:gd name="connsiteX77" fmla="*/ 2205577 w 2710296"/>
                <a:gd name="connsiteY77" fmla="*/ 1843425 h 2139705"/>
                <a:gd name="connsiteX78" fmla="*/ 2183629 w 2710296"/>
                <a:gd name="connsiteY78" fmla="*/ 1821477 h 2139705"/>
                <a:gd name="connsiteX79" fmla="*/ 2183629 w 2710296"/>
                <a:gd name="connsiteY79" fmla="*/ 301745 h 2139705"/>
                <a:gd name="connsiteX80" fmla="*/ 2205577 w 2710296"/>
                <a:gd name="connsiteY80" fmla="*/ 279797 h 2139705"/>
                <a:gd name="connsiteX81" fmla="*/ 2452455 w 2710296"/>
                <a:gd name="connsiteY81" fmla="*/ 279797 h 2139705"/>
                <a:gd name="connsiteX82" fmla="*/ 2628020 w 2710296"/>
                <a:gd name="connsiteY82" fmla="*/ 455361 h 2139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710296" h="2139705">
                  <a:moveTo>
                    <a:pt x="2457922" y="192039"/>
                  </a:moveTo>
                  <a:lnTo>
                    <a:pt x="2211044" y="192039"/>
                  </a:lnTo>
                  <a:cubicBezTo>
                    <a:pt x="2161676" y="192039"/>
                    <a:pt x="2117780" y="230443"/>
                    <a:pt x="2106797" y="274340"/>
                  </a:cubicBezTo>
                  <a:lnTo>
                    <a:pt x="1876373" y="274340"/>
                  </a:lnTo>
                  <a:lnTo>
                    <a:pt x="1876354" y="104246"/>
                  </a:lnTo>
                  <a:cubicBezTo>
                    <a:pt x="1876354" y="43896"/>
                    <a:pt x="1826986" y="0"/>
                    <a:pt x="1772108" y="0"/>
                  </a:cubicBezTo>
                  <a:lnTo>
                    <a:pt x="982066" y="19"/>
                  </a:lnTo>
                  <a:cubicBezTo>
                    <a:pt x="921716" y="19"/>
                    <a:pt x="877820" y="49387"/>
                    <a:pt x="877820" y="104266"/>
                  </a:cubicBezTo>
                  <a:lnTo>
                    <a:pt x="877820" y="274339"/>
                  </a:lnTo>
                  <a:lnTo>
                    <a:pt x="636413" y="274339"/>
                  </a:lnTo>
                  <a:cubicBezTo>
                    <a:pt x="543149" y="274339"/>
                    <a:pt x="471811" y="351149"/>
                    <a:pt x="471811" y="438941"/>
                  </a:cubicBezTo>
                  <a:lnTo>
                    <a:pt x="471811" y="587064"/>
                  </a:lnTo>
                  <a:lnTo>
                    <a:pt x="416952" y="587064"/>
                  </a:lnTo>
                  <a:cubicBezTo>
                    <a:pt x="362093" y="587064"/>
                    <a:pt x="318197" y="630960"/>
                    <a:pt x="318197" y="685819"/>
                  </a:cubicBezTo>
                  <a:lnTo>
                    <a:pt x="318216" y="905260"/>
                  </a:lnTo>
                  <a:lnTo>
                    <a:pt x="153614" y="905260"/>
                  </a:lnTo>
                  <a:cubicBezTo>
                    <a:pt x="71313" y="905260"/>
                    <a:pt x="0" y="976579"/>
                    <a:pt x="0" y="1058875"/>
                  </a:cubicBezTo>
                  <a:cubicBezTo>
                    <a:pt x="0" y="1141176"/>
                    <a:pt x="71318" y="1212489"/>
                    <a:pt x="153614" y="1212489"/>
                  </a:cubicBezTo>
                  <a:lnTo>
                    <a:pt x="318216" y="1212489"/>
                  </a:lnTo>
                  <a:lnTo>
                    <a:pt x="318216" y="1426459"/>
                  </a:lnTo>
                  <a:cubicBezTo>
                    <a:pt x="318216" y="1481318"/>
                    <a:pt x="362112" y="1525214"/>
                    <a:pt x="416971" y="1525214"/>
                  </a:cubicBezTo>
                  <a:lnTo>
                    <a:pt x="471830" y="1525214"/>
                  </a:lnTo>
                  <a:lnTo>
                    <a:pt x="471830" y="1673357"/>
                  </a:lnTo>
                  <a:cubicBezTo>
                    <a:pt x="471830" y="1766620"/>
                    <a:pt x="548640" y="1837958"/>
                    <a:pt x="636432" y="1837958"/>
                  </a:cubicBezTo>
                  <a:lnTo>
                    <a:pt x="877839" y="1837958"/>
                  </a:lnTo>
                  <a:lnTo>
                    <a:pt x="877839" y="1909277"/>
                  </a:lnTo>
                  <a:lnTo>
                    <a:pt x="768121" y="1909277"/>
                  </a:lnTo>
                  <a:cubicBezTo>
                    <a:pt x="707770" y="1909277"/>
                    <a:pt x="652906" y="1958644"/>
                    <a:pt x="652906" y="2024491"/>
                  </a:cubicBezTo>
                  <a:cubicBezTo>
                    <a:pt x="652906" y="2084841"/>
                    <a:pt x="702274" y="2139705"/>
                    <a:pt x="768121" y="2139705"/>
                  </a:cubicBezTo>
                  <a:lnTo>
                    <a:pt x="2112289" y="2139705"/>
                  </a:lnTo>
                  <a:cubicBezTo>
                    <a:pt x="2172639" y="2139705"/>
                    <a:pt x="2227503" y="2090338"/>
                    <a:pt x="2227503" y="2024491"/>
                  </a:cubicBezTo>
                  <a:cubicBezTo>
                    <a:pt x="2227503" y="1964141"/>
                    <a:pt x="2178135" y="1909277"/>
                    <a:pt x="2112289" y="1909277"/>
                  </a:cubicBezTo>
                  <a:lnTo>
                    <a:pt x="2002570" y="1909277"/>
                  </a:lnTo>
                  <a:lnTo>
                    <a:pt x="2002551" y="1837958"/>
                  </a:lnTo>
                  <a:lnTo>
                    <a:pt x="2101306" y="1837958"/>
                  </a:lnTo>
                  <a:cubicBezTo>
                    <a:pt x="2112271" y="1887326"/>
                    <a:pt x="2150674" y="1920259"/>
                    <a:pt x="2205553" y="1920259"/>
                  </a:cubicBezTo>
                  <a:lnTo>
                    <a:pt x="2452431" y="1920259"/>
                  </a:lnTo>
                  <a:cubicBezTo>
                    <a:pt x="2595083" y="1920259"/>
                    <a:pt x="2710297" y="1805045"/>
                    <a:pt x="2710297" y="1662393"/>
                  </a:cubicBezTo>
                  <a:lnTo>
                    <a:pt x="2710297" y="449899"/>
                  </a:lnTo>
                  <a:cubicBezTo>
                    <a:pt x="2710297" y="307248"/>
                    <a:pt x="2595083" y="192033"/>
                    <a:pt x="2457923" y="192033"/>
                  </a:cubicBezTo>
                  <a:close/>
                  <a:moveTo>
                    <a:pt x="960135" y="104246"/>
                  </a:moveTo>
                  <a:cubicBezTo>
                    <a:pt x="960135" y="93282"/>
                    <a:pt x="971118" y="82298"/>
                    <a:pt x="982083" y="82298"/>
                  </a:cubicBezTo>
                  <a:lnTo>
                    <a:pt x="1777611" y="82298"/>
                  </a:lnTo>
                  <a:cubicBezTo>
                    <a:pt x="1788575" y="82298"/>
                    <a:pt x="1799559" y="93263"/>
                    <a:pt x="1799559" y="104246"/>
                  </a:cubicBezTo>
                  <a:lnTo>
                    <a:pt x="1799559" y="274320"/>
                  </a:lnTo>
                  <a:lnTo>
                    <a:pt x="960140" y="274339"/>
                  </a:lnTo>
                  <a:close/>
                  <a:moveTo>
                    <a:pt x="153634" y="1130203"/>
                  </a:moveTo>
                  <a:cubicBezTo>
                    <a:pt x="115230" y="1130203"/>
                    <a:pt x="82316" y="1097291"/>
                    <a:pt x="82316" y="1058885"/>
                  </a:cubicBezTo>
                  <a:cubicBezTo>
                    <a:pt x="82316" y="1020481"/>
                    <a:pt x="115228" y="987567"/>
                    <a:pt x="153634" y="987567"/>
                  </a:cubicBezTo>
                  <a:lnTo>
                    <a:pt x="318236" y="987567"/>
                  </a:lnTo>
                  <a:lnTo>
                    <a:pt x="318236" y="1130218"/>
                  </a:lnTo>
                  <a:close/>
                  <a:moveTo>
                    <a:pt x="416991" y="1442928"/>
                  </a:moveTo>
                  <a:cubicBezTo>
                    <a:pt x="406026" y="1442928"/>
                    <a:pt x="400535" y="1437436"/>
                    <a:pt x="400535" y="1426472"/>
                  </a:cubicBezTo>
                  <a:lnTo>
                    <a:pt x="400535" y="691294"/>
                  </a:lnTo>
                  <a:cubicBezTo>
                    <a:pt x="400535" y="685802"/>
                    <a:pt x="406026" y="674838"/>
                    <a:pt x="416991" y="674838"/>
                  </a:cubicBezTo>
                  <a:lnTo>
                    <a:pt x="471850" y="674838"/>
                  </a:lnTo>
                  <a:lnTo>
                    <a:pt x="471850" y="1442934"/>
                  </a:lnTo>
                  <a:close/>
                  <a:moveTo>
                    <a:pt x="554151" y="1673352"/>
                  </a:moveTo>
                  <a:lnTo>
                    <a:pt x="554151" y="444398"/>
                  </a:lnTo>
                  <a:cubicBezTo>
                    <a:pt x="554151" y="400503"/>
                    <a:pt x="592555" y="362098"/>
                    <a:pt x="636452" y="362098"/>
                  </a:cubicBezTo>
                  <a:lnTo>
                    <a:pt x="2106807" y="362098"/>
                  </a:lnTo>
                  <a:lnTo>
                    <a:pt x="2106807" y="1761130"/>
                  </a:lnTo>
                  <a:lnTo>
                    <a:pt x="636452" y="1761130"/>
                  </a:lnTo>
                  <a:cubicBezTo>
                    <a:pt x="587064" y="1755638"/>
                    <a:pt x="554151" y="1722726"/>
                    <a:pt x="554151" y="1673337"/>
                  </a:cubicBezTo>
                  <a:close/>
                  <a:moveTo>
                    <a:pt x="2150693" y="2024482"/>
                  </a:moveTo>
                  <a:cubicBezTo>
                    <a:pt x="2150693" y="2040938"/>
                    <a:pt x="2134237" y="2057394"/>
                    <a:pt x="2117781" y="2057394"/>
                  </a:cubicBezTo>
                  <a:lnTo>
                    <a:pt x="773613" y="2057413"/>
                  </a:lnTo>
                  <a:cubicBezTo>
                    <a:pt x="757157" y="2057413"/>
                    <a:pt x="740700" y="2040957"/>
                    <a:pt x="740700" y="2024501"/>
                  </a:cubicBezTo>
                  <a:cubicBezTo>
                    <a:pt x="740700" y="2008045"/>
                    <a:pt x="757157" y="1991588"/>
                    <a:pt x="773613" y="1991588"/>
                  </a:cubicBezTo>
                  <a:lnTo>
                    <a:pt x="2117781" y="1991588"/>
                  </a:lnTo>
                  <a:cubicBezTo>
                    <a:pt x="2134237" y="1991569"/>
                    <a:pt x="2150693" y="2008025"/>
                    <a:pt x="2150693" y="2024481"/>
                  </a:cubicBezTo>
                  <a:close/>
                  <a:moveTo>
                    <a:pt x="1925761" y="1909267"/>
                  </a:moveTo>
                  <a:lnTo>
                    <a:pt x="960154" y="1909267"/>
                  </a:lnTo>
                  <a:lnTo>
                    <a:pt x="960154" y="1837949"/>
                  </a:lnTo>
                  <a:lnTo>
                    <a:pt x="1925761" y="1837949"/>
                  </a:lnTo>
                  <a:close/>
                  <a:moveTo>
                    <a:pt x="2628020" y="1667861"/>
                  </a:moveTo>
                  <a:cubicBezTo>
                    <a:pt x="2628020" y="1766616"/>
                    <a:pt x="2551210" y="1843425"/>
                    <a:pt x="2452455" y="1843425"/>
                  </a:cubicBezTo>
                  <a:lnTo>
                    <a:pt x="2205577" y="1843425"/>
                  </a:lnTo>
                  <a:cubicBezTo>
                    <a:pt x="2194612" y="1843425"/>
                    <a:pt x="2183629" y="1832461"/>
                    <a:pt x="2183629" y="1821477"/>
                  </a:cubicBezTo>
                  <a:lnTo>
                    <a:pt x="2183629" y="301745"/>
                  </a:lnTo>
                  <a:cubicBezTo>
                    <a:pt x="2183629" y="290780"/>
                    <a:pt x="2194593" y="279797"/>
                    <a:pt x="2205577" y="279797"/>
                  </a:cubicBezTo>
                  <a:lnTo>
                    <a:pt x="2452455" y="279797"/>
                  </a:lnTo>
                  <a:cubicBezTo>
                    <a:pt x="2551210" y="279797"/>
                    <a:pt x="2628020" y="356606"/>
                    <a:pt x="2628020" y="45536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AE61DD9B-7704-4BAB-A89B-EAFF3CD05594}"/>
                </a:ext>
              </a:extLst>
            </p:cNvPr>
            <p:cNvSpPr/>
            <p:nvPr/>
          </p:nvSpPr>
          <p:spPr>
            <a:xfrm>
              <a:off x="2630315" y="4201282"/>
              <a:ext cx="1102775" cy="82299"/>
            </a:xfrm>
            <a:custGeom>
              <a:avLst/>
              <a:gdLst>
                <a:gd name="connsiteX0" fmla="*/ 43896 w 1102775"/>
                <a:gd name="connsiteY0" fmla="*/ 82299 h 82299"/>
                <a:gd name="connsiteX1" fmla="*/ 1058880 w 1102775"/>
                <a:gd name="connsiteY1" fmla="*/ 82299 h 82299"/>
                <a:gd name="connsiteX2" fmla="*/ 1102775 w 1102775"/>
                <a:gd name="connsiteY2" fmla="*/ 43896 h 82299"/>
                <a:gd name="connsiteX3" fmla="*/ 1058880 w 1102775"/>
                <a:gd name="connsiteY3" fmla="*/ 0 h 82299"/>
                <a:gd name="connsiteX4" fmla="*/ 43896 w 1102775"/>
                <a:gd name="connsiteY4" fmla="*/ 0 h 82299"/>
                <a:gd name="connsiteX5" fmla="*/ 0 w 1102775"/>
                <a:gd name="connsiteY5" fmla="*/ 43896 h 82299"/>
                <a:gd name="connsiteX6" fmla="*/ 43896 w 1102775"/>
                <a:gd name="connsiteY6" fmla="*/ 82299 h 8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2299">
                  <a:moveTo>
                    <a:pt x="43896" y="82299"/>
                  </a:moveTo>
                  <a:lnTo>
                    <a:pt x="1058880" y="82299"/>
                  </a:lnTo>
                  <a:cubicBezTo>
                    <a:pt x="1080828" y="82299"/>
                    <a:pt x="1102775" y="65843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0352"/>
                    <a:pt x="21948" y="82299"/>
                    <a:pt x="43896" y="82299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E71FEFF8-95DD-4C55-840C-411FCBEA3897}"/>
                </a:ext>
              </a:extLst>
            </p:cNvPr>
            <p:cNvSpPr/>
            <p:nvPr/>
          </p:nvSpPr>
          <p:spPr>
            <a:xfrm>
              <a:off x="2630315" y="439878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5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0BF96D28-559C-41AF-9E92-82E37586CC16}"/>
                </a:ext>
              </a:extLst>
            </p:cNvPr>
            <p:cNvSpPr/>
            <p:nvPr/>
          </p:nvSpPr>
          <p:spPr>
            <a:xfrm>
              <a:off x="2630315" y="460727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5844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6F72A0A2-A3A0-422E-89E5-73C74D636A2E}"/>
                </a:ext>
              </a:extLst>
            </p:cNvPr>
            <p:cNvSpPr/>
            <p:nvPr/>
          </p:nvSpPr>
          <p:spPr>
            <a:xfrm>
              <a:off x="2630315" y="481026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253860F9-135A-4EC1-B391-990136D6837E}"/>
                </a:ext>
              </a:extLst>
            </p:cNvPr>
            <p:cNvSpPr/>
            <p:nvPr/>
          </p:nvSpPr>
          <p:spPr>
            <a:xfrm>
              <a:off x="2630315" y="501875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7131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AB8E3CE4-703C-4C93-A838-9A9D29FFB4BD}"/>
                </a:ext>
              </a:extLst>
            </p:cNvPr>
            <p:cNvSpPr/>
            <p:nvPr/>
          </p:nvSpPr>
          <p:spPr>
            <a:xfrm>
              <a:off x="2630310" y="5227238"/>
              <a:ext cx="1102775" cy="87791"/>
            </a:xfrm>
            <a:custGeom>
              <a:avLst/>
              <a:gdLst>
                <a:gd name="connsiteX0" fmla="*/ 1102775 w 1102775"/>
                <a:gd name="connsiteY0" fmla="*/ 43896 h 87791"/>
                <a:gd name="connsiteX1" fmla="*/ 1058880 w 1102775"/>
                <a:gd name="connsiteY1" fmla="*/ 0 h 87791"/>
                <a:gd name="connsiteX2" fmla="*/ 43896 w 1102775"/>
                <a:gd name="connsiteY2" fmla="*/ 0 h 87791"/>
                <a:gd name="connsiteX3" fmla="*/ 0 w 1102775"/>
                <a:gd name="connsiteY3" fmla="*/ 43896 h 87791"/>
                <a:gd name="connsiteX4" fmla="*/ 43896 w 1102775"/>
                <a:gd name="connsiteY4" fmla="*/ 87791 h 87791"/>
                <a:gd name="connsiteX5" fmla="*/ 1058880 w 1102775"/>
                <a:gd name="connsiteY5" fmla="*/ 87791 h 87791"/>
                <a:gd name="connsiteX6" fmla="*/ 1102775 w 1102775"/>
                <a:gd name="connsiteY6" fmla="*/ 43896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1102775" y="43896"/>
                  </a:move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0" y="65844"/>
                    <a:pt x="16456" y="87791"/>
                    <a:pt x="43896" y="87791"/>
                  </a:cubicBezTo>
                  <a:lnTo>
                    <a:pt x="1058880" y="87791"/>
                  </a:lnTo>
                  <a:cubicBezTo>
                    <a:pt x="1086319" y="87791"/>
                    <a:pt x="1102775" y="65843"/>
                    <a:pt x="1102775" y="43896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8824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just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 uso de modelos ha dado lugar a la Ingeniería de Sistemas Basada en Modelos (MBSE).</a:t>
            </a: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4288F45-3F0C-4D08-951F-12BE6269EE62}"/>
              </a:ext>
            </a:extLst>
          </p:cNvPr>
          <p:cNvSpPr txBox="1"/>
          <p:nvPr/>
        </p:nvSpPr>
        <p:spPr>
          <a:xfrm>
            <a:off x="595356" y="2126572"/>
            <a:ext cx="7928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>
                <a:latin typeface="Arial Nova Light" panose="020B0304020202020204" pitchFamily="34" charset="0"/>
              </a:rPr>
              <a:t>MBSE = la aplicación formal del modelado para apoyar las actividades de requisitado, diseño, análisis, verificación y validación.</a:t>
            </a:r>
            <a:endParaRPr lang="en-GB" sz="2000" dirty="0">
              <a:latin typeface="Arial Nova Light" panose="020B03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56781FE-2504-4F3B-949C-1B54D6C5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9" y="3208346"/>
            <a:ext cx="8257847" cy="27857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0186DE-9944-4DDE-8765-2F0EB0807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02" y="3188732"/>
            <a:ext cx="1619250" cy="1057275"/>
          </a:xfrm>
          <a:prstGeom prst="rect">
            <a:avLst/>
          </a:prstGeom>
          <a:ln>
            <a:solidFill>
              <a:srgbClr val="C90026"/>
            </a:solidFill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C19EBF2-3660-4386-B82F-192B7539151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500009" y="3717370"/>
            <a:ext cx="814893" cy="6572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A22F8C5-133F-46A9-9447-386661918F47}"/>
              </a:ext>
            </a:extLst>
          </p:cNvPr>
          <p:cNvCxnSpPr>
            <a:cxnSpLocks/>
          </p:cNvCxnSpPr>
          <p:nvPr/>
        </p:nvCxnSpPr>
        <p:spPr>
          <a:xfrm flipV="1">
            <a:off x="3044757" y="4246008"/>
            <a:ext cx="505839" cy="46059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98233EC-35DB-4380-BA67-62D9BA6B5660}"/>
              </a:ext>
            </a:extLst>
          </p:cNvPr>
          <p:cNvCxnSpPr>
            <a:cxnSpLocks/>
          </p:cNvCxnSpPr>
          <p:nvPr/>
        </p:nvCxnSpPr>
        <p:spPr>
          <a:xfrm flipV="1">
            <a:off x="3585047" y="4246008"/>
            <a:ext cx="404407" cy="8193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1E8674C-B177-433E-AB16-916BE8CE50BF}"/>
              </a:ext>
            </a:extLst>
          </p:cNvPr>
          <p:cNvCxnSpPr>
            <a:cxnSpLocks/>
          </p:cNvCxnSpPr>
          <p:nvPr/>
        </p:nvCxnSpPr>
        <p:spPr>
          <a:xfrm flipH="1" flipV="1">
            <a:off x="4357991" y="4265621"/>
            <a:ext cx="576161" cy="81026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3005B28-A1FC-421A-AE71-564294748BE0}"/>
              </a:ext>
            </a:extLst>
          </p:cNvPr>
          <p:cNvCxnSpPr>
            <a:cxnSpLocks/>
          </p:cNvCxnSpPr>
          <p:nvPr/>
        </p:nvCxnSpPr>
        <p:spPr>
          <a:xfrm flipH="1" flipV="1">
            <a:off x="4854103" y="4265621"/>
            <a:ext cx="836578" cy="33559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13AF7F2F-9A40-4F68-92AC-E70E5BC9F56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4934152" y="3717370"/>
            <a:ext cx="1096997" cy="5274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A78D40B7-382A-42E9-AFE7-E8414BAAF281}"/>
              </a:ext>
            </a:extLst>
          </p:cNvPr>
          <p:cNvCxnSpPr>
            <a:cxnSpLocks/>
          </p:cNvCxnSpPr>
          <p:nvPr/>
        </p:nvCxnSpPr>
        <p:spPr>
          <a:xfrm flipH="1" flipV="1">
            <a:off x="4934152" y="3547818"/>
            <a:ext cx="1816844" cy="2558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3D63C67-3BD6-4E11-88E3-414B21AED79D}"/>
              </a:ext>
            </a:extLst>
          </p:cNvPr>
          <p:cNvSpPr txBox="1"/>
          <p:nvPr/>
        </p:nvSpPr>
        <p:spPr>
          <a:xfrm>
            <a:off x="3622080" y="2830288"/>
            <a:ext cx="1264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Arial Nova Light" panose="020B0304020202020204" pitchFamily="34" charset="0"/>
              </a:rPr>
              <a:t>modelo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6077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6DF6263-B257-4968-AA3D-71BCE5CF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2260123"/>
            <a:ext cx="8771060" cy="3085488"/>
          </a:xfrm>
          <a:prstGeom prst="rect">
            <a:avLst/>
          </a:prstGeom>
        </p:spPr>
      </p:pic>
      <p:sp>
        <p:nvSpPr>
          <p:cNvPr id="6" name="Marcador de contenido 7">
            <a:extLst>
              <a:ext uri="{FF2B5EF4-FFF2-40B4-BE49-F238E27FC236}">
                <a16:creationId xmlns:a16="http://schemas.microsoft.com/office/drawing/2014/main" id="{76E7794C-A8EF-D96B-9CA2-646B1706BF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2941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¿Cómo ayudan MATLAB &amp; Simulink?</a:t>
            </a: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891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 err="1"/>
              <a:t>Descripción</a:t>
            </a:r>
            <a:r>
              <a:rPr lang="en-US" dirty="0"/>
              <a:t> del curriculum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84452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Descripción</a:t>
            </a:r>
            <a:r>
              <a:rPr lang="en-US" dirty="0"/>
              <a:t> del curriculum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579094" cy="511061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latin typeface="Arial Nova Light" panose="020B0304020202020204" pitchFamily="34" charset="0"/>
              </a:rPr>
              <a:t>Los siguientes módulos se han integrado en una asignatura: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 Nova Light" panose="020B0304020202020204" pitchFamily="34" charset="0"/>
              </a:rPr>
              <a:t>Módulo 1. Introducción a la ingeniería de sistemas basada en modelos.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 Nova Light" panose="020B0304020202020204" pitchFamily="34" charset="0"/>
              </a:rPr>
              <a:t>Módulo 2. Gestión y redacción de requisitos.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 Nova Light" panose="020B0304020202020204" pitchFamily="34" charset="0"/>
              </a:rPr>
              <a:t>Módulo 3. Gestión y diseño de arquitecturas.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 Nova Light" panose="020B0304020202020204" pitchFamily="34" charset="0"/>
              </a:rPr>
              <a:t>Módulo 4. Integración, verificación y validación. Integración, verificación y validación.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Arial Nova Light" panose="020B0304020202020204" pitchFamily="34" charset="0"/>
              </a:rPr>
              <a:t>Contenido a impartir en 30 horas.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Arial Nova Light" panose="020B0304020202020204" pitchFamily="34" charset="0"/>
              </a:rPr>
              <a:t>El material didáctico consta de: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 Nova Light" panose="020B0304020202020204" pitchFamily="34" charset="0"/>
              </a:rPr>
              <a:t>Presentaciones sobre contenidos teóricos.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 Nova Light" panose="020B0304020202020204" pitchFamily="34" charset="0"/>
              </a:rPr>
              <a:t>Ejercicios para realizar en clase.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 Nova Light" panose="020B0304020202020204" pitchFamily="34" charset="0"/>
              </a:rPr>
              <a:t>Enunciados y soluciones de las actividades prácticas.</a:t>
            </a: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8876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44646-BF04-C446-491E-B697C4FB1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8CC83-722B-5D20-B9E9-0F3068520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45681D6-713F-A081-2B45-07C2202E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material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82D8866-7069-7EFE-37AF-6924C44F9E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579094" cy="531637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ES" sz="1600" dirty="0">
                <a:latin typeface="Arial Nova Light" panose="020B0304020202020204" pitchFamily="34" charset="0"/>
              </a:rPr>
              <a:t>El orden de las clases sigue el ciclo de vida. Cada módulo se imparte según el orden de la diapositiva anterior (Introducción, requisitos, arquitectura y validación).</a:t>
            </a:r>
          </a:p>
          <a:p>
            <a:pPr>
              <a:lnSpc>
                <a:spcPct val="150000"/>
              </a:lnSpc>
            </a:pPr>
            <a:r>
              <a:rPr lang="es-ES" sz="1600" dirty="0">
                <a:latin typeface="Arial Nova Light" panose="020B0304020202020204" pitchFamily="34" charset="0"/>
              </a:rPr>
              <a:t>Hay presentaciones teóricas para trabajar los conceptos básicos:</a:t>
            </a:r>
          </a:p>
          <a:p>
            <a:pPr lvl="1">
              <a:lnSpc>
                <a:spcPct val="150000"/>
              </a:lnSpc>
            </a:pPr>
            <a:r>
              <a:rPr lang="es-ES" sz="1400" dirty="0">
                <a:latin typeface="Arial Nova Light" panose="020B0304020202020204" pitchFamily="34" charset="0"/>
              </a:rPr>
              <a:t>1.1 Fundamentals </a:t>
            </a:r>
            <a:r>
              <a:rPr lang="es-ES" sz="1400" dirty="0" err="1">
                <a:latin typeface="Arial Nova Light" panose="020B0304020202020204" pitchFamily="34" charset="0"/>
              </a:rPr>
              <a:t>of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Model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Based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Systems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Engineering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for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Life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Cycle</a:t>
            </a:r>
            <a:r>
              <a:rPr lang="es-ES" sz="1400" dirty="0">
                <a:latin typeface="Arial Nova Light" panose="020B0304020202020204" pitchFamily="34" charset="0"/>
              </a:rPr>
              <a:t> Management (también se incluye un documento más extenso </a:t>
            </a:r>
            <a:r>
              <a:rPr lang="es-ES" sz="1400">
                <a:latin typeface="Arial Nova Light" panose="020B0304020202020204" pitchFamily="34" charset="0"/>
              </a:rPr>
              <a:t>con teoría).</a:t>
            </a:r>
            <a:endParaRPr lang="es-ES" sz="1400" dirty="0">
              <a:latin typeface="Arial Nova Light" panose="020B03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s-ES" sz="1400" dirty="0">
                <a:latin typeface="Arial Nova Light" panose="020B0304020202020204" pitchFamily="34" charset="0"/>
              </a:rPr>
              <a:t>2.1 </a:t>
            </a:r>
            <a:r>
              <a:rPr lang="es-ES" sz="1400" dirty="0" err="1">
                <a:latin typeface="Arial Nova Light" panose="020B0304020202020204" pitchFamily="34" charset="0"/>
              </a:rPr>
              <a:t>Writing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requirements</a:t>
            </a:r>
            <a:endParaRPr lang="es-ES" sz="1400" dirty="0">
              <a:latin typeface="Arial Nova Light" panose="020B03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s-ES" sz="1400" dirty="0">
                <a:latin typeface="Arial Nova Light" panose="020B0304020202020204" pitchFamily="34" charset="0"/>
              </a:rPr>
              <a:t>3.1 </a:t>
            </a:r>
            <a:r>
              <a:rPr lang="es-ES" sz="1400" dirty="0" err="1">
                <a:latin typeface="Arial Nova Light" panose="020B0304020202020204" pitchFamily="34" charset="0"/>
              </a:rPr>
              <a:t>Architecure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management</a:t>
            </a:r>
            <a:endParaRPr lang="es-ES" sz="1400" dirty="0">
              <a:latin typeface="Arial Nova Light" panose="020B03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600" dirty="0">
                <a:latin typeface="Arial Nova Light" panose="020B0304020202020204" pitchFamily="34" charset="0"/>
              </a:rPr>
              <a:t>Hay presentaciones prácticas que se combinan con el proyecto de MATLAB para ir practicando con las diferentes herramientas:</a:t>
            </a:r>
          </a:p>
          <a:p>
            <a:pPr lvl="1">
              <a:lnSpc>
                <a:spcPct val="150000"/>
              </a:lnSpc>
            </a:pPr>
            <a:r>
              <a:rPr lang="es-ES" sz="1400" dirty="0">
                <a:latin typeface="Arial Nova Light" panose="020B0304020202020204" pitchFamily="34" charset="0"/>
              </a:rPr>
              <a:t>2.2 </a:t>
            </a:r>
            <a:r>
              <a:rPr lang="es-ES" sz="1400" dirty="0" err="1">
                <a:latin typeface="Arial Nova Light" panose="020B0304020202020204" pitchFamily="34" charset="0"/>
              </a:rPr>
              <a:t>Requirements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management</a:t>
            </a:r>
            <a:r>
              <a:rPr lang="es-ES" sz="1400" dirty="0">
                <a:latin typeface="Arial Nova Light" panose="020B0304020202020204" pitchFamily="34" charset="0"/>
              </a:rPr>
              <a:t> in MATLAB</a:t>
            </a:r>
          </a:p>
          <a:p>
            <a:pPr lvl="1">
              <a:lnSpc>
                <a:spcPct val="150000"/>
              </a:lnSpc>
            </a:pPr>
            <a:r>
              <a:rPr lang="es-ES" sz="1400" dirty="0">
                <a:latin typeface="Arial Nova Light" panose="020B0304020202020204" pitchFamily="34" charset="0"/>
              </a:rPr>
              <a:t>3.2 </a:t>
            </a:r>
            <a:r>
              <a:rPr lang="es-ES" sz="1400" dirty="0" err="1">
                <a:latin typeface="Arial Nova Light" panose="020B0304020202020204" pitchFamily="34" charset="0"/>
              </a:rPr>
              <a:t>Architecture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management</a:t>
            </a:r>
            <a:r>
              <a:rPr lang="es-ES" sz="1400" dirty="0">
                <a:latin typeface="Arial Nova Light" panose="020B0304020202020204" pitchFamily="34" charset="0"/>
              </a:rPr>
              <a:t> in MATLAB</a:t>
            </a:r>
          </a:p>
          <a:p>
            <a:pPr lvl="1">
              <a:lnSpc>
                <a:spcPct val="150000"/>
              </a:lnSpc>
            </a:pPr>
            <a:r>
              <a:rPr lang="es-ES" sz="1400" dirty="0">
                <a:latin typeface="Arial Nova Light" panose="020B0304020202020204" pitchFamily="34" charset="0"/>
              </a:rPr>
              <a:t>4.1 </a:t>
            </a:r>
            <a:r>
              <a:rPr lang="es-ES" sz="1400" dirty="0" err="1">
                <a:latin typeface="Arial Nova Light" panose="020B0304020202020204" pitchFamily="34" charset="0"/>
              </a:rPr>
              <a:t>Verification</a:t>
            </a:r>
            <a:r>
              <a:rPr lang="es-ES" sz="1400" dirty="0">
                <a:latin typeface="Arial Nova Light" panose="020B0304020202020204" pitchFamily="34" charset="0"/>
              </a:rPr>
              <a:t> and </a:t>
            </a:r>
            <a:r>
              <a:rPr lang="es-ES" sz="1400" dirty="0" err="1">
                <a:latin typeface="Arial Nova Light" panose="020B0304020202020204" pitchFamily="34" charset="0"/>
              </a:rPr>
              <a:t>Validation</a:t>
            </a:r>
            <a:r>
              <a:rPr lang="es-ES" sz="1400" dirty="0">
                <a:latin typeface="Arial Nova Light" panose="020B0304020202020204" pitchFamily="34" charset="0"/>
              </a:rPr>
              <a:t> in MATLAB</a:t>
            </a:r>
          </a:p>
          <a:p>
            <a:pPr>
              <a:lnSpc>
                <a:spcPct val="150000"/>
              </a:lnSpc>
            </a:pPr>
            <a:r>
              <a:rPr lang="es-ES" sz="1600" dirty="0">
                <a:latin typeface="Arial Nova Light" panose="020B0304020202020204" pitchFamily="34" charset="0"/>
              </a:rPr>
              <a:t>La idea es que el profesorado primer haga las presentaciones teóricas y luego se pase a practicar con las herramientas de MATLAB.</a:t>
            </a:r>
          </a:p>
        </p:txBody>
      </p:sp>
    </p:spTree>
    <p:extLst>
      <p:ext uri="{BB962C8B-B14F-4D97-AF65-F5344CB8AC3E}">
        <p14:creationId xmlns:p14="http://schemas.microsoft.com/office/powerpoint/2010/main" val="3828597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2. Requisitos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3CC0A739-B1BC-4A03-48EF-3119C91B55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822453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Objetivo 1: Establecer las características de un buen requisito.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11560CB-F03E-A8CD-AE18-0C3C9BA53E9E}"/>
              </a:ext>
            </a:extLst>
          </p:cNvPr>
          <p:cNvGrpSpPr/>
          <p:nvPr/>
        </p:nvGrpSpPr>
        <p:grpSpPr>
          <a:xfrm>
            <a:off x="1791966" y="1885479"/>
            <a:ext cx="1982638" cy="968833"/>
            <a:chOff x="1702871" y="514"/>
            <a:chExt cx="1063485" cy="531742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B71C89C2-4C6C-9A6B-7FC2-D174FA2A43D7}"/>
                </a:ext>
              </a:extLst>
            </p:cNvPr>
            <p:cNvSpPr/>
            <p:nvPr/>
          </p:nvSpPr>
          <p:spPr>
            <a:xfrm>
              <a:off x="1702871" y="514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" name="Rectángulo: esquinas redondeadas 4">
              <a:extLst>
                <a:ext uri="{FF2B5EF4-FFF2-40B4-BE49-F238E27FC236}">
                  <a16:creationId xmlns:a16="http://schemas.microsoft.com/office/drawing/2014/main" id="{32005FB2-7B9B-7A6B-EF5D-E3E8D86A5F1C}"/>
                </a:ext>
              </a:extLst>
            </p:cNvPr>
            <p:cNvSpPr txBox="1"/>
            <p:nvPr/>
          </p:nvSpPr>
          <p:spPr>
            <a:xfrm>
              <a:off x="1718445" y="16088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Viable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47656D28-F690-771B-A356-028AF0EA7B91}"/>
              </a:ext>
            </a:extLst>
          </p:cNvPr>
          <p:cNvGrpSpPr/>
          <p:nvPr/>
        </p:nvGrpSpPr>
        <p:grpSpPr>
          <a:xfrm>
            <a:off x="5256968" y="1913855"/>
            <a:ext cx="1982638" cy="968833"/>
            <a:chOff x="1702871" y="612018"/>
            <a:chExt cx="1063485" cy="531742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175EF303-E6D1-9527-16A1-B26F9A5CE99C}"/>
                </a:ext>
              </a:extLst>
            </p:cNvPr>
            <p:cNvSpPr/>
            <p:nvPr/>
          </p:nvSpPr>
          <p:spPr>
            <a:xfrm>
              <a:off x="1702871" y="612018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0" name="Rectángulo: esquinas redondeadas 6">
              <a:extLst>
                <a:ext uri="{FF2B5EF4-FFF2-40B4-BE49-F238E27FC236}">
                  <a16:creationId xmlns:a16="http://schemas.microsoft.com/office/drawing/2014/main" id="{E8645FB6-E646-4269-55F7-C09BC596797E}"/>
                </a:ext>
              </a:extLst>
            </p:cNvPr>
            <p:cNvSpPr txBox="1"/>
            <p:nvPr/>
          </p:nvSpPr>
          <p:spPr>
            <a:xfrm>
              <a:off x="1718445" y="627592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Verificable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7A3E63A-DC28-97EB-F5B2-DF4786E38C46}"/>
              </a:ext>
            </a:extLst>
          </p:cNvPr>
          <p:cNvGrpSpPr/>
          <p:nvPr/>
        </p:nvGrpSpPr>
        <p:grpSpPr>
          <a:xfrm>
            <a:off x="1789852" y="2898978"/>
            <a:ext cx="1982638" cy="968833"/>
            <a:chOff x="1702871" y="1223522"/>
            <a:chExt cx="1063485" cy="531742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09C58E8E-9A0D-931D-B298-AC4205D15220}"/>
                </a:ext>
              </a:extLst>
            </p:cNvPr>
            <p:cNvSpPr/>
            <p:nvPr/>
          </p:nvSpPr>
          <p:spPr>
            <a:xfrm>
              <a:off x="1702871" y="1223522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3" name="Rectángulo: esquinas redondeadas 8">
              <a:extLst>
                <a:ext uri="{FF2B5EF4-FFF2-40B4-BE49-F238E27FC236}">
                  <a16:creationId xmlns:a16="http://schemas.microsoft.com/office/drawing/2014/main" id="{17FCD56D-07D5-B598-DEB2-4DD3A0F4437B}"/>
                </a:ext>
              </a:extLst>
            </p:cNvPr>
            <p:cNvSpPr txBox="1"/>
            <p:nvPr/>
          </p:nvSpPr>
          <p:spPr>
            <a:xfrm>
              <a:off x="1718445" y="1239096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No ambiguo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BE1E570-1A05-4BB5-8443-4DBA0F4B98BB}"/>
              </a:ext>
            </a:extLst>
          </p:cNvPr>
          <p:cNvGrpSpPr/>
          <p:nvPr/>
        </p:nvGrpSpPr>
        <p:grpSpPr>
          <a:xfrm>
            <a:off x="5286002" y="2898978"/>
            <a:ext cx="1982638" cy="968833"/>
            <a:chOff x="1702871" y="1835026"/>
            <a:chExt cx="1063485" cy="531742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8024413F-1175-D2C3-66B3-BA74138D5170}"/>
                </a:ext>
              </a:extLst>
            </p:cNvPr>
            <p:cNvSpPr/>
            <p:nvPr/>
          </p:nvSpPr>
          <p:spPr>
            <a:xfrm>
              <a:off x="1702871" y="1835026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Rectángulo: esquinas redondeadas 10">
              <a:extLst>
                <a:ext uri="{FF2B5EF4-FFF2-40B4-BE49-F238E27FC236}">
                  <a16:creationId xmlns:a16="http://schemas.microsoft.com/office/drawing/2014/main" id="{13DACEB9-7A1B-5B9D-A8EF-622FE03AD5A1}"/>
                </a:ext>
              </a:extLst>
            </p:cNvPr>
            <p:cNvSpPr txBox="1"/>
            <p:nvPr/>
          </p:nvSpPr>
          <p:spPr>
            <a:xfrm>
              <a:off x="1718445" y="1850600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/>
                <a:t>Claro</a:t>
              </a:r>
              <a:endParaRPr lang="es-ES" sz="2400" kern="1200" dirty="0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19BEAE7A-0881-1032-D04A-1F7E42D66DF9}"/>
              </a:ext>
            </a:extLst>
          </p:cNvPr>
          <p:cNvGrpSpPr/>
          <p:nvPr/>
        </p:nvGrpSpPr>
        <p:grpSpPr>
          <a:xfrm>
            <a:off x="1789851" y="3908121"/>
            <a:ext cx="1982638" cy="968833"/>
            <a:chOff x="1702871" y="2446530"/>
            <a:chExt cx="1063485" cy="531742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DA932AF3-7411-B034-E01D-E9433D34699A}"/>
                </a:ext>
              </a:extLst>
            </p:cNvPr>
            <p:cNvSpPr/>
            <p:nvPr/>
          </p:nvSpPr>
          <p:spPr>
            <a:xfrm>
              <a:off x="1702871" y="2446530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3" name="Rectángulo: esquinas redondeadas 12">
              <a:extLst>
                <a:ext uri="{FF2B5EF4-FFF2-40B4-BE49-F238E27FC236}">
                  <a16:creationId xmlns:a16="http://schemas.microsoft.com/office/drawing/2014/main" id="{D2D96CE5-9224-A9A5-0F10-F33A1FD0E661}"/>
                </a:ext>
              </a:extLst>
            </p:cNvPr>
            <p:cNvSpPr txBox="1"/>
            <p:nvPr/>
          </p:nvSpPr>
          <p:spPr>
            <a:xfrm>
              <a:off x="1718445" y="2462104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Atómico</a:t>
              </a: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1914E1E2-750A-B20E-277F-0565F68C1F3B}"/>
              </a:ext>
            </a:extLst>
          </p:cNvPr>
          <p:cNvGrpSpPr/>
          <p:nvPr/>
        </p:nvGrpSpPr>
        <p:grpSpPr>
          <a:xfrm>
            <a:off x="5286000" y="3890384"/>
            <a:ext cx="1982638" cy="968833"/>
            <a:chOff x="1702871" y="3058034"/>
            <a:chExt cx="1063485" cy="531742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5B395121-B586-B633-5798-CE2E53E44996}"/>
                </a:ext>
              </a:extLst>
            </p:cNvPr>
            <p:cNvSpPr/>
            <p:nvPr/>
          </p:nvSpPr>
          <p:spPr>
            <a:xfrm>
              <a:off x="1702871" y="3058034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6" name="Rectángulo: esquinas redondeadas 14">
              <a:extLst>
                <a:ext uri="{FF2B5EF4-FFF2-40B4-BE49-F238E27FC236}">
                  <a16:creationId xmlns:a16="http://schemas.microsoft.com/office/drawing/2014/main" id="{FABD6726-529C-7F4B-A182-5E425999807E}"/>
                </a:ext>
              </a:extLst>
            </p:cNvPr>
            <p:cNvSpPr txBox="1"/>
            <p:nvPr/>
          </p:nvSpPr>
          <p:spPr>
            <a:xfrm>
              <a:off x="1718445" y="3073608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Legal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D7D78747-6148-AD23-EA9F-3578A03D12E1}"/>
              </a:ext>
            </a:extLst>
          </p:cNvPr>
          <p:cNvGrpSpPr/>
          <p:nvPr/>
        </p:nvGrpSpPr>
        <p:grpSpPr>
          <a:xfrm>
            <a:off x="1791966" y="4905330"/>
            <a:ext cx="1982638" cy="968833"/>
            <a:chOff x="1702871" y="3669538"/>
            <a:chExt cx="1063485" cy="531742"/>
          </a:xfrm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EB6F3744-80B9-EE20-8EA3-E1CDCC239699}"/>
                </a:ext>
              </a:extLst>
            </p:cNvPr>
            <p:cNvSpPr/>
            <p:nvPr/>
          </p:nvSpPr>
          <p:spPr>
            <a:xfrm>
              <a:off x="1702871" y="3669538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9" name="Rectángulo: esquinas redondeadas 16">
              <a:extLst>
                <a:ext uri="{FF2B5EF4-FFF2-40B4-BE49-F238E27FC236}">
                  <a16:creationId xmlns:a16="http://schemas.microsoft.com/office/drawing/2014/main" id="{261AA431-EFB5-CA1F-FEB0-4F96CAD85D38}"/>
                </a:ext>
              </a:extLst>
            </p:cNvPr>
            <p:cNvSpPr txBox="1"/>
            <p:nvPr/>
          </p:nvSpPr>
          <p:spPr>
            <a:xfrm>
              <a:off x="1718445" y="3685112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Abstract</a:t>
              </a:r>
              <a:r>
                <a:rPr lang="es-ES" sz="2400" dirty="0"/>
                <a:t>o</a:t>
              </a:r>
              <a:endParaRPr lang="es-ES" sz="2400" kern="1200" dirty="0"/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37A6458E-3F96-464E-D0D0-F616FD59C7AC}"/>
              </a:ext>
            </a:extLst>
          </p:cNvPr>
          <p:cNvGrpSpPr/>
          <p:nvPr/>
        </p:nvGrpSpPr>
        <p:grpSpPr>
          <a:xfrm>
            <a:off x="5315034" y="4905330"/>
            <a:ext cx="1982638" cy="968833"/>
            <a:chOff x="1702871" y="4281043"/>
            <a:chExt cx="1063485" cy="531742"/>
          </a:xfrm>
        </p:grpSpPr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55C1C616-9C39-1C7F-60CC-55132D63DE69}"/>
                </a:ext>
              </a:extLst>
            </p:cNvPr>
            <p:cNvSpPr/>
            <p:nvPr/>
          </p:nvSpPr>
          <p:spPr>
            <a:xfrm>
              <a:off x="1702871" y="4281043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2" name="Rectángulo: esquinas redondeadas 18">
              <a:extLst>
                <a:ext uri="{FF2B5EF4-FFF2-40B4-BE49-F238E27FC236}">
                  <a16:creationId xmlns:a16="http://schemas.microsoft.com/office/drawing/2014/main" id="{7CDFFEC2-D9B0-BD14-3A16-9637B0FC3F80}"/>
                </a:ext>
              </a:extLst>
            </p:cNvPr>
            <p:cNvSpPr txBox="1"/>
            <p:nvPr/>
          </p:nvSpPr>
          <p:spPr>
            <a:xfrm>
              <a:off x="1718445" y="4296617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Completo</a:t>
              </a:r>
            </a:p>
          </p:txBody>
        </p:sp>
      </p:grpSp>
      <p:sp>
        <p:nvSpPr>
          <p:cNvPr id="33" name="Marcador de número de diapositiva 32">
            <a:extLst>
              <a:ext uri="{FF2B5EF4-FFF2-40B4-BE49-F238E27FC236}">
                <a16:creationId xmlns:a16="http://schemas.microsoft.com/office/drawing/2014/main" id="{41A126BF-1420-094C-24CF-F4780B112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D4889C6-9F92-BDCF-E230-0D522284F3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Objetivo 2: Establecer un proceso de redacción de requisitos.</a:t>
            </a:r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2. Requisitos</a:t>
            </a:r>
          </a:p>
        </p:txBody>
      </p:sp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4D26ED7A-F533-7215-A904-7519E48AAC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5132229"/>
              </p:ext>
            </p:extLst>
          </p:nvPr>
        </p:nvGraphicFramePr>
        <p:xfrm>
          <a:off x="571559" y="2155224"/>
          <a:ext cx="2609849" cy="3994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9767B55D-ED9F-E361-E561-AF7236757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181" y="2854768"/>
            <a:ext cx="3734435" cy="2595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DC61AD6-6DAC-5E6D-EE9A-1A35EB6ED272}"/>
              </a:ext>
            </a:extLst>
          </p:cNvPr>
          <p:cNvCxnSpPr>
            <a:cxnSpLocks/>
          </p:cNvCxnSpPr>
          <p:nvPr/>
        </p:nvCxnSpPr>
        <p:spPr>
          <a:xfrm>
            <a:off x="3125072" y="2482303"/>
            <a:ext cx="1581109" cy="863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9ED53E2D-9A87-D965-2C1D-572E8A8436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751" y="2341170"/>
            <a:ext cx="5385089" cy="3348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573D560-3A8A-D8AA-C7CF-3929EC8FEB04}"/>
              </a:ext>
            </a:extLst>
          </p:cNvPr>
          <p:cNvCxnSpPr>
            <a:cxnSpLocks/>
          </p:cNvCxnSpPr>
          <p:nvPr/>
        </p:nvCxnSpPr>
        <p:spPr>
          <a:xfrm>
            <a:off x="3181408" y="3611922"/>
            <a:ext cx="1832719" cy="548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Imagen 51">
            <a:extLst>
              <a:ext uri="{FF2B5EF4-FFF2-40B4-BE49-F238E27FC236}">
                <a16:creationId xmlns:a16="http://schemas.microsoft.com/office/drawing/2014/main" id="{0DA4D0D2-646D-B953-5811-D71ECD7C60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2007" y="2222189"/>
            <a:ext cx="4251905" cy="3347581"/>
          </a:xfrm>
          <a:prstGeom prst="rect">
            <a:avLst/>
          </a:prstGeom>
        </p:spPr>
      </p:pic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5971F03F-700A-1655-2B08-1EAE9DBA8E17}"/>
              </a:ext>
            </a:extLst>
          </p:cNvPr>
          <p:cNvCxnSpPr>
            <a:cxnSpLocks/>
          </p:cNvCxnSpPr>
          <p:nvPr/>
        </p:nvCxnSpPr>
        <p:spPr>
          <a:xfrm flipV="1">
            <a:off x="3125072" y="4440568"/>
            <a:ext cx="1446928" cy="256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Imagen 55">
            <a:extLst>
              <a:ext uri="{FF2B5EF4-FFF2-40B4-BE49-F238E27FC236}">
                <a16:creationId xmlns:a16="http://schemas.microsoft.com/office/drawing/2014/main" id="{7AA5294D-7698-990C-9CF0-7E03819C7D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6807" y="2651454"/>
            <a:ext cx="5571904" cy="2727911"/>
          </a:xfrm>
          <a:prstGeom prst="rect">
            <a:avLst/>
          </a:prstGeom>
        </p:spPr>
      </p:pic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EEF1EC86-0499-5C08-9EC5-A17F1766A0E7}"/>
              </a:ext>
            </a:extLst>
          </p:cNvPr>
          <p:cNvCxnSpPr>
            <a:cxnSpLocks/>
          </p:cNvCxnSpPr>
          <p:nvPr/>
        </p:nvCxnSpPr>
        <p:spPr>
          <a:xfrm flipV="1">
            <a:off x="3181408" y="5244206"/>
            <a:ext cx="1524773" cy="53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17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2. Requisitos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0A2A45-36AA-89D0-8A6E-2EC29A9BAD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Se han desarrollado diferentes ejercicios.</a:t>
            </a:r>
            <a:endParaRPr lang="en-GB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B81DDE4-4965-331C-9A61-FCC047F0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04" y="1753677"/>
            <a:ext cx="4661722" cy="421795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68C89B1-8D10-D743-F17E-E543282C4CFC}"/>
              </a:ext>
            </a:extLst>
          </p:cNvPr>
          <p:cNvSpPr txBox="1"/>
          <p:nvPr/>
        </p:nvSpPr>
        <p:spPr>
          <a:xfrm>
            <a:off x="4028168" y="5397987"/>
            <a:ext cx="331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Arial Nova Light" panose="020B0304020202020204" pitchFamily="34" charset="0"/>
              </a:rPr>
              <a:t>deliverable</a:t>
            </a:r>
            <a:r>
              <a:rPr lang="es-ES" dirty="0">
                <a:latin typeface="Arial Nova Light" panose="020B0304020202020204" pitchFamily="34" charset="0"/>
              </a:rPr>
              <a:t>: </a:t>
            </a:r>
            <a:r>
              <a:rPr lang="es-ES" dirty="0" err="1">
                <a:latin typeface="Arial Nova Light" panose="020B0304020202020204" pitchFamily="34" charset="0"/>
              </a:rPr>
              <a:t>requirements</a:t>
            </a:r>
            <a:r>
              <a:rPr lang="es-ES" dirty="0">
                <a:latin typeface="Arial Nova Light" panose="020B0304020202020204" pitchFamily="34" charset="0"/>
              </a:rPr>
              <a:t> set</a:t>
            </a:r>
            <a:endParaRPr lang="en-GB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616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2. Requisitos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125581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Requirements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Toolbox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tiene diferentes funcionalidades:</a:t>
            </a:r>
          </a:p>
          <a:p>
            <a:pPr lvl="1"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Creación de requisitos: Redacción y organización de requisitos.</a:t>
            </a:r>
          </a:p>
          <a:p>
            <a:pPr lvl="1"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Vinculación de requisitos: Vincular requisitos a arquitecturas, diseños y pruebas.</a:t>
            </a:r>
          </a:p>
          <a:p>
            <a:pPr lvl="1"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Analizar requisitos: Trazabilidad y matrices de análisis.</a:t>
            </a: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CA29966-E3D8-168C-FA16-4E05FEB3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1" y="3824118"/>
            <a:ext cx="5260706" cy="109838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64B2B26-12E7-7053-1A52-1C6E9D6E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629" y="3025988"/>
            <a:ext cx="3401584" cy="335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1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Contexto</a:t>
            </a:r>
          </a:p>
          <a:p>
            <a:pPr>
              <a:buFont typeface="+mj-lt"/>
              <a:buAutoNum type="arabicPeriod"/>
            </a:pP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Ingeniería de sistemas basada en modelos con MATLAB &amp; Simulink .</a:t>
            </a:r>
          </a:p>
          <a:p>
            <a:pPr>
              <a:buFont typeface="+mj-lt"/>
              <a:buAutoNum type="arabicPeriod"/>
            </a:pP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Descripción del </a:t>
            </a: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curriculum</a:t>
            </a:r>
            <a:endParaRPr lang="es-ES" sz="3200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Gestión de requisitos.</a:t>
            </a:r>
          </a:p>
          <a:p>
            <a:pPr lvl="1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Gestión y diseño de arquitecturas.</a:t>
            </a:r>
          </a:p>
          <a:p>
            <a:pPr lvl="1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Pruebas, verificación y validación.3</a:t>
            </a:r>
          </a:p>
          <a:p>
            <a:pPr>
              <a:buFont typeface="+mj-lt"/>
              <a:buAutoNum type="arabicPeriod"/>
            </a:pPr>
            <a:r>
              <a:rPr lang="es-ES" sz="3600" dirty="0">
                <a:solidFill>
                  <a:schemeClr val="tx1"/>
                </a:solidFill>
                <a:latin typeface="Arial Nova Light" panose="020B0304020202020204" pitchFamily="34" charset="0"/>
              </a:rPr>
              <a:t>Conclusiones</a:t>
            </a:r>
          </a:p>
          <a:p>
            <a:pPr marL="0" indent="0">
              <a:buNone/>
            </a:pPr>
            <a:endParaRPr lang="es-ES" sz="3200" dirty="0"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sz="3200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sz="3200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936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A590092-22C4-2944-A654-48836B5464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1251" y="1159185"/>
            <a:ext cx="8549590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Objetivo 1: Analizar qué es una arquitectura y qué formas adopta.</a:t>
            </a: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3. Arquitectura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1FAE8AC-725F-6650-7C71-4A6765931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9" y="2010707"/>
            <a:ext cx="4539470" cy="3625523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3C6DD09-F360-3466-2EBF-02FCF2D21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37" r="25521"/>
          <a:stretch/>
        </p:blipFill>
        <p:spPr>
          <a:xfrm>
            <a:off x="4927281" y="1795447"/>
            <a:ext cx="3875468" cy="440609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FCB5743-902B-26A9-B22A-C1DC657D72B9}"/>
              </a:ext>
            </a:extLst>
          </p:cNvPr>
          <p:cNvSpPr txBox="1"/>
          <p:nvPr/>
        </p:nvSpPr>
        <p:spPr>
          <a:xfrm>
            <a:off x="3273574" y="3823468"/>
            <a:ext cx="16879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latin typeface="Arial Nova Light" panose="020B0304020202020204" pitchFamily="34" charset="0"/>
              </a:rPr>
              <a:t>F</a:t>
            </a:r>
            <a:r>
              <a:rPr lang="en-GB" sz="2800" b="1" dirty="0">
                <a:latin typeface="Arial Nova Light" panose="020B0304020202020204" pitchFamily="34" charset="0"/>
              </a:rPr>
              <a:t>unction</a:t>
            </a:r>
            <a:endParaRPr lang="en-GB" b="1" dirty="0">
              <a:latin typeface="Arial Nova Light" panose="020B03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32AA87B-9E7A-8247-5529-33EE2B421E70}"/>
              </a:ext>
            </a:extLst>
          </p:cNvPr>
          <p:cNvSpPr txBox="1"/>
          <p:nvPr/>
        </p:nvSpPr>
        <p:spPr>
          <a:xfrm>
            <a:off x="7533346" y="3982731"/>
            <a:ext cx="1438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latin typeface="Arial Nova Light" panose="020B0304020202020204" pitchFamily="34" charset="0"/>
              </a:rPr>
              <a:t>Form</a:t>
            </a:r>
            <a:endParaRPr lang="en-GB" b="1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93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A148DEA-A2D6-D190-656A-8B36D7BEA73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n-GB" dirty="0" err="1">
                <a:latin typeface="Arial Nova Light" panose="020B0304020202020204" pitchFamily="34" charset="0"/>
              </a:rPr>
              <a:t>Objetivo</a:t>
            </a:r>
            <a:r>
              <a:rPr lang="en-GB" dirty="0">
                <a:latin typeface="Arial Nova Light" panose="020B0304020202020204" pitchFamily="34" charset="0"/>
              </a:rPr>
              <a:t> 2: </a:t>
            </a:r>
            <a:r>
              <a:rPr lang="en-GB" dirty="0" err="1">
                <a:latin typeface="Arial Nova Light" panose="020B0304020202020204" pitchFamily="34" charset="0"/>
              </a:rPr>
              <a:t>Analizar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diferentes</a:t>
            </a:r>
            <a:r>
              <a:rPr lang="en-GB" dirty="0">
                <a:latin typeface="Arial Nova Light" panose="020B0304020202020204" pitchFamily="34" charset="0"/>
              </a:rPr>
              <a:t> puntos de vista.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3. Arquitectura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D0F19BB-C7C2-DFD0-9244-9A9B8EB96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00" y="2430478"/>
            <a:ext cx="4208020" cy="25024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BB8617F-5633-6CAD-E829-5F68AC8D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051" y="2573622"/>
            <a:ext cx="4328650" cy="23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94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3. </a:t>
            </a:r>
            <a:r>
              <a:rPr lang="es-ES" dirty="0" err="1"/>
              <a:t>System</a:t>
            </a:r>
            <a:r>
              <a:rPr lang="es-ES" dirty="0"/>
              <a:t> </a:t>
            </a:r>
            <a:r>
              <a:rPr lang="es-ES" dirty="0" err="1"/>
              <a:t>Composer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05166FC-171B-A707-FDB0-9EAEE3F95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r="-1088"/>
          <a:stretch/>
        </p:blipFill>
        <p:spPr>
          <a:xfrm>
            <a:off x="614346" y="1298329"/>
            <a:ext cx="7664693" cy="3537729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3779866-AC91-539D-C8E5-398E9EC5C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17" t="7199" r="42437" b="45979"/>
          <a:stretch/>
        </p:blipFill>
        <p:spPr>
          <a:xfrm>
            <a:off x="6182957" y="4483648"/>
            <a:ext cx="2539013" cy="179488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B9F566F-DA5F-A22C-6528-6DA940B1FBD1}"/>
              </a:ext>
            </a:extLst>
          </p:cNvPr>
          <p:cNvSpPr/>
          <p:nvPr/>
        </p:nvSpPr>
        <p:spPr>
          <a:xfrm>
            <a:off x="7452464" y="4619090"/>
            <a:ext cx="581423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03FD98-B029-4760-1919-7E269BC51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40"/>
          <a:stretch/>
        </p:blipFill>
        <p:spPr>
          <a:xfrm>
            <a:off x="453825" y="5103193"/>
            <a:ext cx="5473567" cy="101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65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3. Trabajo práctico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0A2A45-36AA-89D0-8A6E-2EC29A9BAD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0587" y="1127765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 Nova Light" panose="020B0304020202020204" pitchFamily="34" charset="0"/>
              </a:rPr>
              <a:t>A practical exercise has been developed: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C30E5F-F8D5-9DCB-FE7B-739252463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8" y="1643667"/>
            <a:ext cx="3982177" cy="419633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240DECE-8324-A2FE-EC01-7C07A20FA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" r="-1088"/>
          <a:stretch/>
        </p:blipFill>
        <p:spPr>
          <a:xfrm>
            <a:off x="4441371" y="4031314"/>
            <a:ext cx="4411670" cy="2036258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E7ADF83-1C1B-1CEA-B60A-68BCE5C81457}"/>
              </a:ext>
            </a:extLst>
          </p:cNvPr>
          <p:cNvSpPr txBox="1"/>
          <p:nvPr/>
        </p:nvSpPr>
        <p:spPr>
          <a:xfrm>
            <a:off x="4570556" y="1713339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Arial Nova Light" panose="020B0304020202020204" pitchFamily="34" charset="0"/>
              </a:rPr>
              <a:t>Tareas</a:t>
            </a:r>
            <a:r>
              <a:rPr lang="en-GB" dirty="0">
                <a:latin typeface="Arial Nova Light" panose="020B030402020202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Crear</a:t>
            </a:r>
            <a:r>
              <a:rPr lang="en-GB" dirty="0">
                <a:latin typeface="Arial Nova Light" panose="020B0304020202020204" pitchFamily="34" charset="0"/>
              </a:rPr>
              <a:t> un set de </a:t>
            </a:r>
            <a:r>
              <a:rPr lang="en-GB" dirty="0" err="1">
                <a:latin typeface="Arial Nova Light" panose="020B0304020202020204" pitchFamily="34" charset="0"/>
              </a:rPr>
              <a:t>requisitos</a:t>
            </a:r>
            <a:r>
              <a:rPr lang="en-GB" dirty="0">
                <a:latin typeface="Arial Nova Light" panose="020B0304020202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Crear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arquitectura</a:t>
            </a:r>
            <a:r>
              <a:rPr lang="en-GB" dirty="0">
                <a:latin typeface="Arial Nova Light" panose="020B0304020202020204" pitchFamily="34" charset="0"/>
              </a:rPr>
              <a:t> functional.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Crear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arquitectura</a:t>
            </a:r>
            <a:r>
              <a:rPr lang="en-GB" dirty="0">
                <a:latin typeface="Arial Nova Light" panose="020B0304020202020204" pitchFamily="34" charset="0"/>
              </a:rPr>
              <a:t> formal.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Enlazar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requisitos</a:t>
            </a:r>
            <a:r>
              <a:rPr lang="en-GB" dirty="0">
                <a:latin typeface="Arial Nova Light" panose="020B0304020202020204" pitchFamily="34" charset="0"/>
              </a:rPr>
              <a:t> a components.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Enlazar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modelo</a:t>
            </a:r>
            <a:r>
              <a:rPr lang="en-GB" dirty="0">
                <a:latin typeface="Arial Nova Light" panose="020B0304020202020204" pitchFamily="34" charset="0"/>
              </a:rPr>
              <a:t> de </a:t>
            </a:r>
            <a:r>
              <a:rPr lang="en-GB" dirty="0" err="1">
                <a:latin typeface="Arial Nova Light" panose="020B0304020202020204" pitchFamily="34" charset="0"/>
              </a:rPr>
              <a:t>comportamiento</a:t>
            </a:r>
            <a:r>
              <a:rPr lang="en-GB" dirty="0">
                <a:latin typeface="Arial Nova Light" panose="020B0304020202020204" pitchFamily="34" charset="0"/>
              </a:rPr>
              <a:t>.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1BBD0AFF-6562-4C57-AF6F-350F93E85F95}"/>
              </a:ext>
            </a:extLst>
          </p:cNvPr>
          <p:cNvCxnSpPr>
            <a:stCxn id="7" idx="3"/>
            <a:endCxn id="16" idx="1"/>
          </p:cNvCxnSpPr>
          <p:nvPr/>
        </p:nvCxnSpPr>
        <p:spPr>
          <a:xfrm flipV="1">
            <a:off x="4096145" y="2590502"/>
            <a:ext cx="474411" cy="1151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999C98D-7FEC-959B-783B-BF9E80E590A8}"/>
              </a:ext>
            </a:extLst>
          </p:cNvPr>
          <p:cNvCxnSpPr>
            <a:cxnSpLocks/>
            <a:stCxn id="16" idx="2"/>
            <a:endCxn id="8" idx="0"/>
          </p:cNvCxnSpPr>
          <p:nvPr/>
        </p:nvCxnSpPr>
        <p:spPr>
          <a:xfrm flipH="1">
            <a:off x="6647206" y="3467665"/>
            <a:ext cx="209350" cy="5636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04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Módulo</a:t>
            </a:r>
            <a:r>
              <a:rPr lang="en-GB" dirty="0"/>
              <a:t> 4. </a:t>
            </a:r>
            <a:r>
              <a:rPr lang="en-GB" dirty="0" err="1"/>
              <a:t>Verificación</a:t>
            </a:r>
            <a:r>
              <a:rPr lang="en-GB" dirty="0"/>
              <a:t> y </a:t>
            </a:r>
            <a:r>
              <a:rPr lang="en-GB" dirty="0" err="1"/>
              <a:t>validación</a:t>
            </a:r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FD7FC5C6-0F9A-D394-D2ED-7E84DAEEC7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774347"/>
          </a:xfrm>
        </p:spPr>
        <p:txBody>
          <a:bodyPr>
            <a:normAutofit lnSpcReduction="10000"/>
          </a:bodyPr>
          <a:lstStyle/>
          <a:p>
            <a:r>
              <a:rPr lang="es-ES" dirty="0">
                <a:latin typeface="Arial Nova Light" panose="020B0304020202020204" pitchFamily="34" charset="0"/>
              </a:rPr>
              <a:t>Objetivo 1: Analizar y comprender la estrategia ascendente de integración.</a:t>
            </a:r>
            <a:endParaRPr lang="en-GB" dirty="0">
              <a:latin typeface="Arial Nova Light" panose="020B03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C5C68AD-51D6-CC5E-8FDC-92CDB95BDF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887" y="1716511"/>
            <a:ext cx="5086132" cy="4475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rupo 37">
            <a:extLst>
              <a:ext uri="{FF2B5EF4-FFF2-40B4-BE49-F238E27FC236}">
                <a16:creationId xmlns:a16="http://schemas.microsoft.com/office/drawing/2014/main" id="{9A68CA63-A2AD-9C92-4D72-5A895A76832C}"/>
              </a:ext>
            </a:extLst>
          </p:cNvPr>
          <p:cNvGrpSpPr/>
          <p:nvPr/>
        </p:nvGrpSpPr>
        <p:grpSpPr>
          <a:xfrm>
            <a:off x="1917791" y="1462211"/>
            <a:ext cx="5166144" cy="4089620"/>
            <a:chOff x="1917791" y="1462211"/>
            <a:chExt cx="5166144" cy="408962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FA82F158-B3E4-CC9B-8D7B-B70B5300D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797" r="18589"/>
            <a:stretch/>
          </p:blipFill>
          <p:spPr>
            <a:xfrm>
              <a:off x="1917791" y="1462211"/>
              <a:ext cx="5166144" cy="4089620"/>
            </a:xfrm>
            <a:prstGeom prst="rect">
              <a:avLst/>
            </a:prstGeom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AB684691-102B-0A20-019C-BFF192702A2B}"/>
                </a:ext>
              </a:extLst>
            </p:cNvPr>
            <p:cNvSpPr/>
            <p:nvPr/>
          </p:nvSpPr>
          <p:spPr>
            <a:xfrm>
              <a:off x="4606500" y="480830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3341A64-F180-6249-422A-88E2915C5F61}"/>
                </a:ext>
              </a:extLst>
            </p:cNvPr>
            <p:cNvSpPr/>
            <p:nvPr/>
          </p:nvSpPr>
          <p:spPr>
            <a:xfrm>
              <a:off x="5097330" y="480659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C0C138F6-8621-FD28-FB47-F836F093D46E}"/>
                </a:ext>
              </a:extLst>
            </p:cNvPr>
            <p:cNvSpPr/>
            <p:nvPr/>
          </p:nvSpPr>
          <p:spPr>
            <a:xfrm>
              <a:off x="460650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F80FFA48-2273-F15B-1432-7AF34E436979}"/>
                </a:ext>
              </a:extLst>
            </p:cNvPr>
            <p:cNvSpPr/>
            <p:nvPr/>
          </p:nvSpPr>
          <p:spPr>
            <a:xfrm>
              <a:off x="509733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FE4B45C-CBD9-6F39-043B-0F5BA0AF7AE1}"/>
              </a:ext>
            </a:extLst>
          </p:cNvPr>
          <p:cNvGrpSpPr/>
          <p:nvPr/>
        </p:nvGrpSpPr>
        <p:grpSpPr>
          <a:xfrm>
            <a:off x="5582537" y="3954474"/>
            <a:ext cx="924350" cy="603250"/>
            <a:chOff x="5518150" y="3892550"/>
            <a:chExt cx="924350" cy="603250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22E9702-12AA-B8E4-F260-EF9174B5DE99}"/>
                </a:ext>
              </a:extLst>
            </p:cNvPr>
            <p:cNvSpPr/>
            <p:nvPr/>
          </p:nvSpPr>
          <p:spPr>
            <a:xfrm>
              <a:off x="5565350" y="396375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3D6A963E-E2A5-B6D9-3A8D-77E979BB922A}"/>
                </a:ext>
              </a:extLst>
            </p:cNvPr>
            <p:cNvSpPr/>
            <p:nvPr/>
          </p:nvSpPr>
          <p:spPr>
            <a:xfrm>
              <a:off x="6056180" y="396204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FA48F7CA-BFF7-95D1-5274-AA17ECCF5D9E}"/>
                </a:ext>
              </a:extLst>
            </p:cNvPr>
            <p:cNvSpPr/>
            <p:nvPr/>
          </p:nvSpPr>
          <p:spPr>
            <a:xfrm>
              <a:off x="5565350" y="424325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57716CB3-A3AF-6870-4657-192E0A2E0E66}"/>
                </a:ext>
              </a:extLst>
            </p:cNvPr>
            <p:cNvSpPr/>
            <p:nvPr/>
          </p:nvSpPr>
          <p:spPr>
            <a:xfrm>
              <a:off x="6056180" y="424325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27601B5F-667D-747B-DE73-6A0EB1596D7A}"/>
                </a:ext>
              </a:extLst>
            </p:cNvPr>
            <p:cNvSpPr/>
            <p:nvPr/>
          </p:nvSpPr>
          <p:spPr>
            <a:xfrm>
              <a:off x="5518150" y="3892550"/>
              <a:ext cx="444500" cy="603250"/>
            </a:xfrm>
            <a:prstGeom prst="rect">
              <a:avLst/>
            </a:prstGeom>
            <a:noFill/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6540EC88-17D7-2142-D978-A9FD7FA9ECF9}"/>
                </a:ext>
              </a:extLst>
            </p:cNvPr>
            <p:cNvSpPr/>
            <p:nvPr/>
          </p:nvSpPr>
          <p:spPr>
            <a:xfrm>
              <a:off x="5998000" y="3892550"/>
              <a:ext cx="444500" cy="603250"/>
            </a:xfrm>
            <a:prstGeom prst="rect">
              <a:avLst/>
            </a:prstGeom>
            <a:noFill/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3443D721-4E01-9F45-4B4A-5FBC3B52A6D8}"/>
              </a:ext>
            </a:extLst>
          </p:cNvPr>
          <p:cNvGrpSpPr/>
          <p:nvPr/>
        </p:nvGrpSpPr>
        <p:grpSpPr>
          <a:xfrm>
            <a:off x="6821392" y="3267123"/>
            <a:ext cx="947635" cy="603250"/>
            <a:chOff x="6748564" y="3289300"/>
            <a:chExt cx="947635" cy="603250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8AA447E3-1E55-31E1-8B91-0DD636ED0879}"/>
                </a:ext>
              </a:extLst>
            </p:cNvPr>
            <p:cNvSpPr/>
            <p:nvPr/>
          </p:nvSpPr>
          <p:spPr>
            <a:xfrm>
              <a:off x="6795765" y="336050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347B1A6D-28D1-B515-589A-61651EE4C024}"/>
                </a:ext>
              </a:extLst>
            </p:cNvPr>
            <p:cNvSpPr/>
            <p:nvPr/>
          </p:nvSpPr>
          <p:spPr>
            <a:xfrm>
              <a:off x="7286595" y="335879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732ECA30-E956-8A87-AF31-913AAF7C2355}"/>
                </a:ext>
              </a:extLst>
            </p:cNvPr>
            <p:cNvSpPr/>
            <p:nvPr/>
          </p:nvSpPr>
          <p:spPr>
            <a:xfrm>
              <a:off x="6795765" y="36400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D8C38EC6-E722-5508-C2FE-D96915F15E3F}"/>
                </a:ext>
              </a:extLst>
            </p:cNvPr>
            <p:cNvSpPr/>
            <p:nvPr/>
          </p:nvSpPr>
          <p:spPr>
            <a:xfrm>
              <a:off x="7286595" y="36400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85F43FCA-7CB9-88C9-60AB-55C1145DFDCD}"/>
                </a:ext>
              </a:extLst>
            </p:cNvPr>
            <p:cNvSpPr/>
            <p:nvPr/>
          </p:nvSpPr>
          <p:spPr>
            <a:xfrm>
              <a:off x="6748564" y="3289300"/>
              <a:ext cx="947635" cy="603250"/>
            </a:xfrm>
            <a:prstGeom prst="rect">
              <a:avLst/>
            </a:prstGeom>
            <a:noFill/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447F99A3-C13D-E537-077E-E3DA4760E16F}"/>
              </a:ext>
            </a:extLst>
          </p:cNvPr>
          <p:cNvGrpSpPr/>
          <p:nvPr/>
        </p:nvGrpSpPr>
        <p:grpSpPr>
          <a:xfrm>
            <a:off x="367352" y="2486501"/>
            <a:ext cx="3268486" cy="2786236"/>
            <a:chOff x="1917791" y="1462211"/>
            <a:chExt cx="5166144" cy="4089620"/>
          </a:xfrm>
        </p:grpSpPr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3334B891-9F5E-61CB-F90D-0157395CF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797" r="18589"/>
            <a:stretch/>
          </p:blipFill>
          <p:spPr>
            <a:xfrm>
              <a:off x="1917791" y="1462211"/>
              <a:ext cx="5166144" cy="4089620"/>
            </a:xfrm>
            <a:prstGeom prst="rect">
              <a:avLst/>
            </a:prstGeom>
          </p:spPr>
        </p:pic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5CB86C4E-4B88-926B-7F76-87434962D2AE}"/>
                </a:ext>
              </a:extLst>
            </p:cNvPr>
            <p:cNvSpPr/>
            <p:nvPr/>
          </p:nvSpPr>
          <p:spPr>
            <a:xfrm>
              <a:off x="4606500" y="480830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98FD6532-D0C7-FB2D-8223-80B9E9FAD792}"/>
                </a:ext>
              </a:extLst>
            </p:cNvPr>
            <p:cNvSpPr/>
            <p:nvPr/>
          </p:nvSpPr>
          <p:spPr>
            <a:xfrm>
              <a:off x="5097330" y="480659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7059BD37-67F6-B97F-4F72-2FAD50153E55}"/>
                </a:ext>
              </a:extLst>
            </p:cNvPr>
            <p:cNvSpPr/>
            <p:nvPr/>
          </p:nvSpPr>
          <p:spPr>
            <a:xfrm>
              <a:off x="460650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2F203602-472D-D624-5279-08BBAD85B06D}"/>
                </a:ext>
              </a:extLst>
            </p:cNvPr>
            <p:cNvSpPr/>
            <p:nvPr/>
          </p:nvSpPr>
          <p:spPr>
            <a:xfrm>
              <a:off x="509733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58526EF9-BE23-293D-AEFE-C267964C6E80}"/>
              </a:ext>
            </a:extLst>
          </p:cNvPr>
          <p:cNvCxnSpPr>
            <a:cxnSpLocks/>
          </p:cNvCxnSpPr>
          <p:nvPr/>
        </p:nvCxnSpPr>
        <p:spPr>
          <a:xfrm>
            <a:off x="2658746" y="4908081"/>
            <a:ext cx="10754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FB803E2A-55E7-3386-2B0D-3E98B07F5CF5}"/>
              </a:ext>
            </a:extLst>
          </p:cNvPr>
          <p:cNvSpPr txBox="1"/>
          <p:nvPr/>
        </p:nvSpPr>
        <p:spPr>
          <a:xfrm>
            <a:off x="2507814" y="4936201"/>
            <a:ext cx="1226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rial Nova Light" panose="020B0304020202020204" pitchFamily="34" charset="0"/>
              </a:rPr>
              <a:t>Arneses de prueba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831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Módulo</a:t>
            </a:r>
            <a:r>
              <a:rPr lang="en-GB" dirty="0"/>
              <a:t> 4. </a:t>
            </a:r>
            <a:r>
              <a:rPr lang="en-GB" dirty="0" err="1"/>
              <a:t>Verificación</a:t>
            </a:r>
            <a:r>
              <a:rPr lang="en-GB" dirty="0"/>
              <a:t> y </a:t>
            </a:r>
            <a:r>
              <a:rPr lang="en-GB" dirty="0" err="1"/>
              <a:t>validación</a:t>
            </a:r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FD7FC5C6-0F9A-D394-D2ED-7E84DAEEC7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774347"/>
          </a:xfrm>
        </p:spPr>
        <p:txBody>
          <a:bodyPr>
            <a:normAutofit lnSpcReduction="10000"/>
          </a:bodyPr>
          <a:lstStyle/>
          <a:p>
            <a:r>
              <a:rPr lang="es-ES" dirty="0">
                <a:latin typeface="Arial Nova Light" panose="020B0304020202020204" pitchFamily="34" charset="0"/>
              </a:rPr>
              <a:t>Objetivo 2: Automatización de pruebas y vinculación con los requisitos.</a:t>
            </a:r>
            <a:endParaRPr lang="en-GB" dirty="0">
              <a:latin typeface="Arial Nova Light" panose="020B03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489E63D-3816-942A-9310-45E76EA28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24" y="2049694"/>
            <a:ext cx="5262735" cy="425551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7DC7583-69E2-4A84-113E-AE52CD6468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3"/>
          <a:stretch/>
        </p:blipFill>
        <p:spPr>
          <a:xfrm>
            <a:off x="5512859" y="2168755"/>
            <a:ext cx="3506253" cy="36839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CBAE41E-E7B8-8944-B82C-7BE63E273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92" y="4269555"/>
            <a:ext cx="5019546" cy="1048037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E4B9566-571D-C4B6-7D53-FA6A7FA2219D}"/>
              </a:ext>
            </a:extLst>
          </p:cNvPr>
          <p:cNvCxnSpPr>
            <a:cxnSpLocks/>
          </p:cNvCxnSpPr>
          <p:nvPr/>
        </p:nvCxnSpPr>
        <p:spPr>
          <a:xfrm>
            <a:off x="3208020" y="3429000"/>
            <a:ext cx="1243400" cy="1032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7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 err="1"/>
              <a:t>Conclusiones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40367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MATLAB &amp; Simulink son herramientas adecuadas para iniciarse en la ingeniería de sistemas basada en modelos.</a:t>
            </a:r>
          </a:p>
          <a:p>
            <a:pPr algn="just">
              <a:lnSpc>
                <a:spcPct val="150000"/>
              </a:lnSpc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Si el alumnado está familiarizado con este software, pueden empezar a trabajar sin necesidad de software adicional.</a:t>
            </a:r>
          </a:p>
          <a:p>
            <a:pPr algn="just">
              <a:lnSpc>
                <a:spcPct val="150000"/>
              </a:lnSpc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Permite vincular los nuevos conocimientos con los conocimientos previos de modelado.</a:t>
            </a: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02800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15783" y="4374679"/>
            <a:ext cx="3712873" cy="1758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Jon del Olmo Larrañaga</a:t>
            </a:r>
          </a:p>
          <a:p>
            <a:r>
              <a:rPr lang="es-ES" sz="1100" dirty="0">
                <a:hlinkClick r:id="rId2"/>
              </a:rPr>
              <a:t>jdelolmo@mondragon.edu</a:t>
            </a:r>
            <a:endParaRPr lang="es-ES" sz="1100" dirty="0"/>
          </a:p>
          <a:p>
            <a:r>
              <a:rPr lang="es-ES" sz="1400" b="1" dirty="0" err="1"/>
              <a:t>Iosu</a:t>
            </a:r>
            <a:r>
              <a:rPr lang="es-ES" sz="1400" b="1" dirty="0"/>
              <a:t> Aizpuru</a:t>
            </a:r>
          </a:p>
          <a:p>
            <a:r>
              <a:rPr lang="es-ES" sz="1100" dirty="0">
                <a:hlinkClick r:id="rId3"/>
              </a:rPr>
              <a:t>iaizpuru@mondragon.edu</a:t>
            </a:r>
            <a:endParaRPr lang="es-ES" sz="1100" dirty="0"/>
          </a:p>
          <a:p>
            <a:r>
              <a:rPr lang="es-ES" sz="1400" b="1" dirty="0"/>
              <a:t>Paul </a:t>
            </a:r>
            <a:r>
              <a:rPr lang="es-ES" sz="1400" b="1" dirty="0" err="1"/>
              <a:t>Aretxederreta</a:t>
            </a:r>
            <a:endParaRPr lang="es-ES" sz="1400" b="1" dirty="0"/>
          </a:p>
          <a:p>
            <a:r>
              <a:rPr lang="es-ES" sz="1100" dirty="0">
                <a:hlinkClick r:id="rId4"/>
              </a:rPr>
              <a:t>x.paretxederreta@mondragon.edu</a:t>
            </a:r>
            <a:endParaRPr lang="es-ES" sz="1100" dirty="0"/>
          </a:p>
          <a:p>
            <a:r>
              <a:rPr lang="es-ES" sz="1100" dirty="0"/>
              <a:t>Galarreta Campus</a:t>
            </a:r>
          </a:p>
          <a:p>
            <a:r>
              <a:rPr lang="es-ES" sz="1100" dirty="0" err="1"/>
              <a:t>Jauregi</a:t>
            </a:r>
            <a:r>
              <a:rPr lang="es-ES" sz="1100" dirty="0"/>
              <a:t> Bailara, </a:t>
            </a:r>
            <a:r>
              <a:rPr lang="es-ES" sz="1100" dirty="0" err="1"/>
              <a:t>z.g</a:t>
            </a:r>
            <a:r>
              <a:rPr lang="es-ES" sz="1100" dirty="0"/>
              <a:t>.</a:t>
            </a:r>
          </a:p>
          <a:p>
            <a:r>
              <a:rPr lang="es-ES" sz="1100" dirty="0"/>
              <a:t>20120 Hernani (</a:t>
            </a:r>
            <a:r>
              <a:rPr lang="es-ES" sz="1100" dirty="0" err="1"/>
              <a:t>Gipuzkoa</a:t>
            </a:r>
            <a:r>
              <a:rPr lang="es-ES" sz="1100" dirty="0"/>
              <a:t>)</a:t>
            </a:r>
          </a:p>
          <a:p>
            <a:r>
              <a:rPr lang="es-ES" sz="1100" dirty="0"/>
              <a:t>Tel. : +(34) 943 739765</a:t>
            </a:r>
          </a:p>
          <a:p>
            <a:r>
              <a:rPr lang="es-ES" sz="1100" dirty="0"/>
              <a:t>www.mondragon.edu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744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 err="1"/>
              <a:t>Contexto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5054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29"/>
            <a:ext cx="8636466" cy="53585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En 2021 la facultad de ingeniería comienza a pensar en un nuevo máster oficial para el campus de Galarreta (Hernani). </a:t>
            </a:r>
          </a:p>
          <a:p>
            <a:pPr>
              <a:lnSpc>
                <a:spcPct val="150000"/>
              </a:lnSpc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Algunas de las temáticas a trabajar eran: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BDDC72-2BAB-ABD6-733C-02724D97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2" t="15557" r="26667" b="5926"/>
          <a:stretch/>
        </p:blipFill>
        <p:spPr>
          <a:xfrm>
            <a:off x="5149781" y="3296950"/>
            <a:ext cx="3695700" cy="262036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4817487-E788-1DF0-9685-BEE976E96F58}"/>
              </a:ext>
            </a:extLst>
          </p:cNvPr>
          <p:cNvSpPr txBox="1"/>
          <p:nvPr/>
        </p:nvSpPr>
        <p:spPr>
          <a:xfrm>
            <a:off x="577781" y="2934962"/>
            <a:ext cx="4757894" cy="1881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Ingeniería de sistemas.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Arial Nova Light" panose="020B0304020202020204" pitchFamily="34" charset="0"/>
              </a:rPr>
              <a:t>Diseño basado en modelos.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Arial Nova Light" panose="020B0304020202020204" pitchFamily="34" charset="0"/>
              </a:rPr>
              <a:t>Testeo, verificación y validación.</a:t>
            </a:r>
          </a:p>
          <a:p>
            <a:pPr lvl="1">
              <a:lnSpc>
                <a:spcPct val="150000"/>
              </a:lnSpc>
            </a:pPr>
            <a:endParaRPr lang="es-ES" sz="2000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070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ctr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Las empresas industriales son responsables de todo el ciclo de vida</a:t>
            </a: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210E95-0FB5-7B97-A17A-C55AE4E3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14" y="2127217"/>
            <a:ext cx="8559694" cy="288755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1D1CFAA-4E03-353D-78E6-43B90ECFF7CB}"/>
              </a:ext>
            </a:extLst>
          </p:cNvPr>
          <p:cNvSpPr txBox="1"/>
          <p:nvPr/>
        </p:nvSpPr>
        <p:spPr>
          <a:xfrm>
            <a:off x="1775046" y="5438848"/>
            <a:ext cx="5366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 modelo V es una metodología de gestión del ciclo de vida.</a:t>
            </a:r>
            <a:endParaRPr lang="en-GB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7F21F7B-906F-49EE-C97F-1EA26ECE52E8}"/>
              </a:ext>
            </a:extLst>
          </p:cNvPr>
          <p:cNvSpPr txBox="1"/>
          <p:nvPr/>
        </p:nvSpPr>
        <p:spPr>
          <a:xfrm>
            <a:off x="3124525" y="2241917"/>
            <a:ext cx="2416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Modelo en V</a:t>
            </a:r>
            <a:endParaRPr lang="en-GB" sz="2800" b="1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5690550-9B21-991E-258C-77716BB8EC78}"/>
              </a:ext>
            </a:extLst>
          </p:cNvPr>
          <p:cNvCxnSpPr/>
          <p:nvPr/>
        </p:nvCxnSpPr>
        <p:spPr>
          <a:xfrm>
            <a:off x="633046" y="2934119"/>
            <a:ext cx="2512088" cy="2080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B4BEFF-E1F0-F4B5-377E-D182F4ED151D}"/>
              </a:ext>
            </a:extLst>
          </p:cNvPr>
          <p:cNvSpPr txBox="1"/>
          <p:nvPr/>
        </p:nvSpPr>
        <p:spPr>
          <a:xfrm rot="2373486">
            <a:off x="311963" y="4054858"/>
            <a:ext cx="3211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Definición y descomposición</a:t>
            </a:r>
            <a:endParaRPr lang="en-GB" sz="1400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4F9D81F-1F33-9558-4BD4-A7315FD85DEA}"/>
              </a:ext>
            </a:extLst>
          </p:cNvPr>
          <p:cNvCxnSpPr>
            <a:cxnSpLocks/>
          </p:cNvCxnSpPr>
          <p:nvPr/>
        </p:nvCxnSpPr>
        <p:spPr>
          <a:xfrm flipV="1">
            <a:off x="5291744" y="3287427"/>
            <a:ext cx="2348812" cy="1735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2449C94-CE5A-EDDE-E1B0-E21566D5EBC7}"/>
              </a:ext>
            </a:extLst>
          </p:cNvPr>
          <p:cNvSpPr txBox="1"/>
          <p:nvPr/>
        </p:nvSpPr>
        <p:spPr>
          <a:xfrm rot="19437461">
            <a:off x="5073083" y="4054859"/>
            <a:ext cx="3135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Integración, verificación and validación</a:t>
            </a:r>
            <a:endParaRPr lang="en-GB" sz="1400" dirty="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BB1E476-8377-89D8-76DD-19AE4813C01C}"/>
              </a:ext>
            </a:extLst>
          </p:cNvPr>
          <p:cNvCxnSpPr/>
          <p:nvPr/>
        </p:nvCxnSpPr>
        <p:spPr>
          <a:xfrm flipH="1">
            <a:off x="2613660" y="3287427"/>
            <a:ext cx="35128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28A94FB-4B51-94B1-6CE3-BF36E9A96E1B}"/>
              </a:ext>
            </a:extLst>
          </p:cNvPr>
          <p:cNvSpPr txBox="1"/>
          <p:nvPr/>
        </p:nvSpPr>
        <p:spPr>
          <a:xfrm>
            <a:off x="3704471" y="2966829"/>
            <a:ext cx="1328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rial Nova Light" panose="020B0304020202020204" pitchFamily="34" charset="0"/>
              </a:rPr>
              <a:t>Validación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212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 de aprendizaje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210E95-0FB5-7B97-A17A-C55AE4E3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3" y="1871597"/>
            <a:ext cx="8559694" cy="2887558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6400323D-430A-4F82-763D-3502723F3668}"/>
              </a:ext>
            </a:extLst>
          </p:cNvPr>
          <p:cNvSpPr/>
          <p:nvPr/>
        </p:nvSpPr>
        <p:spPr>
          <a:xfrm>
            <a:off x="1446964" y="2758885"/>
            <a:ext cx="1085222" cy="56270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25F291A-511F-6A7C-3924-B0B1316FA10B}"/>
              </a:ext>
            </a:extLst>
          </p:cNvPr>
          <p:cNvSpPr/>
          <p:nvPr/>
        </p:nvSpPr>
        <p:spPr>
          <a:xfrm>
            <a:off x="2124570" y="3262975"/>
            <a:ext cx="1085222" cy="56270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705C032-7A79-C8B0-2E00-DAF6E8E1BDFA}"/>
              </a:ext>
            </a:extLst>
          </p:cNvPr>
          <p:cNvSpPr/>
          <p:nvPr/>
        </p:nvSpPr>
        <p:spPr>
          <a:xfrm>
            <a:off x="4371034" y="2758886"/>
            <a:ext cx="2924177" cy="155749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EC8734-CF2E-735D-1FDD-E0EB3324D788}"/>
              </a:ext>
            </a:extLst>
          </p:cNvPr>
          <p:cNvSpPr txBox="1"/>
          <p:nvPr/>
        </p:nvSpPr>
        <p:spPr>
          <a:xfrm>
            <a:off x="1917791" y="1561602"/>
            <a:ext cx="54773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atin typeface="Arial Nova Light" panose="020B0304020202020204" pitchFamily="34" charset="0"/>
              </a:rPr>
              <a:t>Gestione el ciclo de vida con el modelo V y las técnicas basadas en modelos.</a:t>
            </a:r>
            <a:endParaRPr lang="es-ES" dirty="0">
              <a:latin typeface="Arial Nova Light" panose="020B03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5EE83ED-FB54-B754-85A0-332609404DC3}"/>
              </a:ext>
            </a:extLst>
          </p:cNvPr>
          <p:cNvSpPr txBox="1"/>
          <p:nvPr/>
        </p:nvSpPr>
        <p:spPr>
          <a:xfrm>
            <a:off x="365956" y="4424333"/>
            <a:ext cx="18670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Arial Nova Light" panose="020B0304020202020204" pitchFamily="34" charset="0"/>
              </a:rPr>
              <a:t>Redacción y gestión de requisitos.</a:t>
            </a:r>
            <a:endParaRPr lang="en-GB" dirty="0">
              <a:latin typeface="Arial Nova Light" panose="020B0304020202020204" pitchFamily="34" charset="0"/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5D65C5A-8670-E635-12E7-D332D78F8F4E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1299473" y="3321593"/>
            <a:ext cx="547106" cy="1102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ACBDC32-0A8E-8700-F338-83B15825E847}"/>
              </a:ext>
            </a:extLst>
          </p:cNvPr>
          <p:cNvSpPr txBox="1"/>
          <p:nvPr/>
        </p:nvSpPr>
        <p:spPr>
          <a:xfrm>
            <a:off x="2314009" y="4914979"/>
            <a:ext cx="26384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Arial Nova Light" panose="020B0304020202020204" pitchFamily="34" charset="0"/>
              </a:rPr>
              <a:t>Composición de arquitecturas de sistemas y organización de componentes.</a:t>
            </a:r>
            <a:endParaRPr lang="es-ES" dirty="0">
              <a:latin typeface="Arial Nova Light" panose="020B0304020202020204" pitchFamily="34" charset="0"/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A20E71E-C50F-A830-7C42-AF6CC458269A}"/>
              </a:ext>
            </a:extLst>
          </p:cNvPr>
          <p:cNvCxnSpPr>
            <a:cxnSpLocks/>
          </p:cNvCxnSpPr>
          <p:nvPr/>
        </p:nvCxnSpPr>
        <p:spPr>
          <a:xfrm>
            <a:off x="2588907" y="3825683"/>
            <a:ext cx="602939" cy="1089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F23A91D-004D-5058-DD69-B83A3FB05507}"/>
              </a:ext>
            </a:extLst>
          </p:cNvPr>
          <p:cNvSpPr txBox="1"/>
          <p:nvPr/>
        </p:nvSpPr>
        <p:spPr>
          <a:xfrm>
            <a:off x="5538139" y="4844916"/>
            <a:ext cx="29581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Arial Nova Light" panose="020B0304020202020204" pitchFamily="34" charset="0"/>
              </a:rPr>
              <a:t>Organización de pruebas de verificación y validación de los requisitos del sistema con arneses de pruebas y conjuntos de pruebas.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2F29E72-E8D5-D3AD-E9CC-3A069084A7E5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5833123" y="4316380"/>
            <a:ext cx="1184097" cy="528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02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15" grpId="0"/>
      <p:bldP spid="22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Colaboración con </a:t>
            </a:r>
            <a:r>
              <a:rPr lang="es-ES" dirty="0" err="1"/>
              <a:t>MathWorks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358534"/>
          </a:xfrm>
        </p:spPr>
        <p:txBody>
          <a:bodyPr>
            <a:normAutofit/>
          </a:bodyPr>
          <a:lstStyle/>
          <a:p>
            <a:r>
              <a:rPr lang="es-ES" dirty="0">
                <a:latin typeface="Arial Nova Light" panose="020B0304020202020204" pitchFamily="34" charset="0"/>
              </a:rPr>
              <a:t>Hacía falta una herramienta para trabajar estos conceptos con el alumnado de forma práctica.</a:t>
            </a:r>
          </a:p>
          <a:p>
            <a:r>
              <a:rPr lang="es-ES" dirty="0">
                <a:latin typeface="Arial Nova Light" panose="020B0304020202020204" pitchFamily="34" charset="0"/>
              </a:rPr>
              <a:t>Este ya tenía experiencia con MATLAB y Simulink.</a:t>
            </a:r>
          </a:p>
          <a:p>
            <a:r>
              <a:rPr lang="es-ES" dirty="0">
                <a:latin typeface="Arial Nova Light" panose="020B0304020202020204" pitchFamily="34" charset="0"/>
              </a:rPr>
              <a:t>Se inició una colaboración con </a:t>
            </a:r>
            <a:r>
              <a:rPr lang="es-ES" dirty="0" err="1">
                <a:latin typeface="Arial Nova Light" panose="020B0304020202020204" pitchFamily="34" charset="0"/>
              </a:rPr>
              <a:t>MathWorks</a:t>
            </a:r>
            <a:r>
              <a:rPr lang="es-ES" dirty="0">
                <a:latin typeface="Arial Nova Light" panose="020B0304020202020204" pitchFamily="34" charset="0"/>
              </a:rPr>
              <a:t> para el desarrollo de este plan de estudios.</a:t>
            </a:r>
          </a:p>
          <a:p>
            <a:r>
              <a:rPr lang="es-ES" dirty="0">
                <a:latin typeface="Arial Nova Light" panose="020B0304020202020204" pitchFamily="34" charset="0"/>
              </a:rPr>
              <a:t>El plan de estudios se desarrolló siguiendo el ejemplo del proceso de desarrollo de un scooter.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C62D060-3B6D-DB69-BCC5-90FB67B5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" y="4364247"/>
            <a:ext cx="1718029" cy="1570770"/>
          </a:xfrm>
          <a:prstGeom prst="rect">
            <a:avLst/>
          </a:prstGeom>
        </p:spPr>
      </p:pic>
      <p:pic>
        <p:nvPicPr>
          <p:cNvPr id="1026" name="Picture 2" descr="About MATLAB and Simulink - Matlab &amp; Simulink - MATLAB &amp; Simulink -  İstanbul Okan Üniversitesi">
            <a:extLst>
              <a:ext uri="{FF2B5EF4-FFF2-40B4-BE49-F238E27FC236}">
                <a16:creationId xmlns:a16="http://schemas.microsoft.com/office/drawing/2014/main" id="{C4FD0678-9730-AFDA-4F06-2A829B71B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58" y="4558537"/>
            <a:ext cx="3477424" cy="137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68358D-81E6-B675-D127-BAC10597A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123" y="3888711"/>
            <a:ext cx="1886734" cy="236638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90DBA4B-0331-CC1F-E93E-C19EC5C5B266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Contexto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35B9A92-B4F9-335A-9824-921960ED9EB1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F878B0E-F9C7-66F6-7050-2116C234DBD6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Descripción del currículum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FD25C77-4E2A-D8FF-0F45-2E86A1F0AFDB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66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1939332"/>
            <a:ext cx="3847227" cy="2177171"/>
          </a:xfrm>
        </p:spPr>
        <p:txBody>
          <a:bodyPr>
            <a:normAutofit fontScale="90000"/>
          </a:bodyPr>
          <a:lstStyle/>
          <a:p>
            <a:r>
              <a:rPr lang="es-ES" dirty="0"/>
              <a:t>Ingeniería de sistemas basada en modelos con MATLAB &amp; Simulink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00664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9053564" cy="428157"/>
          </a:xfrm>
        </p:spPr>
        <p:txBody>
          <a:bodyPr/>
          <a:lstStyle/>
          <a:p>
            <a:r>
              <a:rPr lang="es-ES" sz="2400" dirty="0"/>
              <a:t>Ingeniería de sistemas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just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Hasta hace unos años, el ciclo de vida se gestionaba por documentos.</a:t>
            </a: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5" y="2036134"/>
            <a:ext cx="8257847" cy="2785732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A48640E-4AAA-4FC7-9B29-9CD1F6A948B1}"/>
              </a:ext>
            </a:extLst>
          </p:cNvPr>
          <p:cNvCxnSpPr/>
          <p:nvPr/>
        </p:nvCxnSpPr>
        <p:spPr>
          <a:xfrm flipH="1">
            <a:off x="904672" y="3429000"/>
            <a:ext cx="768485" cy="603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103A678-313A-4711-B5C7-1D147D71092E}"/>
              </a:ext>
            </a:extLst>
          </p:cNvPr>
          <p:cNvCxnSpPr>
            <a:stCxn id="6" idx="3"/>
          </p:cNvCxnSpPr>
          <p:nvPr/>
        </p:nvCxnSpPr>
        <p:spPr>
          <a:xfrm flipV="1">
            <a:off x="1498061" y="3822970"/>
            <a:ext cx="758756" cy="598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Diagrama de flujo: documento 32">
            <a:extLst>
              <a:ext uri="{FF2B5EF4-FFF2-40B4-BE49-F238E27FC236}">
                <a16:creationId xmlns:a16="http://schemas.microsoft.com/office/drawing/2014/main" id="{86F6BD54-7A13-4F84-8012-DD832CF7C29D}"/>
              </a:ext>
            </a:extLst>
          </p:cNvPr>
          <p:cNvSpPr/>
          <p:nvPr/>
        </p:nvSpPr>
        <p:spPr>
          <a:xfrm>
            <a:off x="1498061" y="4867380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Documento de arquitectura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16C95A8-5890-4420-A2FA-648D36772ADD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078667" y="3822970"/>
            <a:ext cx="421815" cy="1044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748BF7BA-522D-48AF-ACE1-BF0AE2F2661B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659273" y="4345175"/>
            <a:ext cx="541127" cy="911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623B67F6-F247-4DA7-8AE1-08ACFDD839A4}"/>
              </a:ext>
            </a:extLst>
          </p:cNvPr>
          <p:cNvSpPr/>
          <p:nvPr/>
        </p:nvSpPr>
        <p:spPr>
          <a:xfrm>
            <a:off x="826851" y="3465610"/>
            <a:ext cx="5690850" cy="2500434"/>
          </a:xfrm>
          <a:custGeom>
            <a:avLst/>
            <a:gdLst>
              <a:gd name="connsiteX0" fmla="*/ 0 w 5690850"/>
              <a:gd name="connsiteY0" fmla="*/ 1400783 h 2928166"/>
              <a:gd name="connsiteX1" fmla="*/ 19455 w 5690850"/>
              <a:gd name="connsiteY1" fmla="*/ 1624519 h 2928166"/>
              <a:gd name="connsiteX2" fmla="*/ 77821 w 5690850"/>
              <a:gd name="connsiteY2" fmla="*/ 2130357 h 2928166"/>
              <a:gd name="connsiteX3" fmla="*/ 175098 w 5690850"/>
              <a:gd name="connsiteY3" fmla="*/ 2295727 h 2928166"/>
              <a:gd name="connsiteX4" fmla="*/ 350196 w 5690850"/>
              <a:gd name="connsiteY4" fmla="*/ 2500008 h 2928166"/>
              <a:gd name="connsiteX5" fmla="*/ 408562 w 5690850"/>
              <a:gd name="connsiteY5" fmla="*/ 2548646 h 2928166"/>
              <a:gd name="connsiteX6" fmla="*/ 573932 w 5690850"/>
              <a:gd name="connsiteY6" fmla="*/ 2645923 h 2928166"/>
              <a:gd name="connsiteX7" fmla="*/ 1070043 w 5690850"/>
              <a:gd name="connsiteY7" fmla="*/ 2869659 h 2928166"/>
              <a:gd name="connsiteX8" fmla="*/ 1196502 w 5690850"/>
              <a:gd name="connsiteY8" fmla="*/ 2879387 h 2928166"/>
              <a:gd name="connsiteX9" fmla="*/ 1712068 w 5690850"/>
              <a:gd name="connsiteY9" fmla="*/ 2889114 h 2928166"/>
              <a:gd name="connsiteX10" fmla="*/ 2266545 w 5690850"/>
              <a:gd name="connsiteY10" fmla="*/ 2928025 h 2928166"/>
              <a:gd name="connsiteX11" fmla="*/ 3112851 w 5690850"/>
              <a:gd name="connsiteY11" fmla="*/ 2908570 h 2928166"/>
              <a:gd name="connsiteX12" fmla="*/ 3764604 w 5690850"/>
              <a:gd name="connsiteY12" fmla="*/ 2733472 h 2928166"/>
              <a:gd name="connsiteX13" fmla="*/ 3939702 w 5690850"/>
              <a:gd name="connsiteY13" fmla="*/ 2665378 h 2928166"/>
              <a:gd name="connsiteX14" fmla="*/ 4114800 w 5690850"/>
              <a:gd name="connsiteY14" fmla="*/ 2607012 h 2928166"/>
              <a:gd name="connsiteX15" fmla="*/ 4455268 w 5690850"/>
              <a:gd name="connsiteY15" fmla="*/ 2461097 h 2928166"/>
              <a:gd name="connsiteX16" fmla="*/ 4941651 w 5690850"/>
              <a:gd name="connsiteY16" fmla="*/ 2198451 h 2928166"/>
              <a:gd name="connsiteX17" fmla="*/ 5029200 w 5690850"/>
              <a:gd name="connsiteY17" fmla="*/ 2110902 h 2928166"/>
              <a:gd name="connsiteX18" fmla="*/ 5204298 w 5690850"/>
              <a:gd name="connsiteY18" fmla="*/ 1848255 h 2928166"/>
              <a:gd name="connsiteX19" fmla="*/ 5359940 w 5690850"/>
              <a:gd name="connsiteY19" fmla="*/ 1507787 h 2928166"/>
              <a:gd name="connsiteX20" fmla="*/ 5408579 w 5690850"/>
              <a:gd name="connsiteY20" fmla="*/ 1400783 h 2928166"/>
              <a:gd name="connsiteX21" fmla="*/ 5437762 w 5690850"/>
              <a:gd name="connsiteY21" fmla="*/ 1322961 h 2928166"/>
              <a:gd name="connsiteX22" fmla="*/ 5515583 w 5690850"/>
              <a:gd name="connsiteY22" fmla="*/ 1177046 h 2928166"/>
              <a:gd name="connsiteX23" fmla="*/ 5603132 w 5690850"/>
              <a:gd name="connsiteY23" fmla="*/ 865761 h 2928166"/>
              <a:gd name="connsiteX24" fmla="*/ 5622587 w 5690850"/>
              <a:gd name="connsiteY24" fmla="*/ 787940 h 2928166"/>
              <a:gd name="connsiteX25" fmla="*/ 5632315 w 5690850"/>
              <a:gd name="connsiteY25" fmla="*/ 680936 h 2928166"/>
              <a:gd name="connsiteX26" fmla="*/ 5651770 w 5690850"/>
              <a:gd name="connsiteY26" fmla="*/ 612842 h 2928166"/>
              <a:gd name="connsiteX27" fmla="*/ 5661498 w 5690850"/>
              <a:gd name="connsiteY27" fmla="*/ 447472 h 2928166"/>
              <a:gd name="connsiteX28" fmla="*/ 5671226 w 5690850"/>
              <a:gd name="connsiteY28" fmla="*/ 350195 h 2928166"/>
              <a:gd name="connsiteX29" fmla="*/ 5680953 w 5690850"/>
              <a:gd name="connsiteY29" fmla="*/ 165370 h 2928166"/>
              <a:gd name="connsiteX30" fmla="*/ 5690681 w 5690850"/>
              <a:gd name="connsiteY30" fmla="*/ 0 h 292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90850" h="2928166">
                <a:moveTo>
                  <a:pt x="0" y="1400783"/>
                </a:moveTo>
                <a:cubicBezTo>
                  <a:pt x="6485" y="1475362"/>
                  <a:pt x="14475" y="1549825"/>
                  <a:pt x="19455" y="1624519"/>
                </a:cubicBezTo>
                <a:cubicBezTo>
                  <a:pt x="28524" y="1760554"/>
                  <a:pt x="13444" y="1983208"/>
                  <a:pt x="77821" y="2130357"/>
                </a:cubicBezTo>
                <a:cubicBezTo>
                  <a:pt x="103455" y="2188948"/>
                  <a:pt x="140050" y="2242233"/>
                  <a:pt x="175098" y="2295727"/>
                </a:cubicBezTo>
                <a:cubicBezTo>
                  <a:pt x="234702" y="2386701"/>
                  <a:pt x="272978" y="2427938"/>
                  <a:pt x="350196" y="2500008"/>
                </a:cubicBezTo>
                <a:cubicBezTo>
                  <a:pt x="368710" y="2517288"/>
                  <a:pt x="387349" y="2534812"/>
                  <a:pt x="408562" y="2548646"/>
                </a:cubicBezTo>
                <a:cubicBezTo>
                  <a:pt x="462130" y="2583582"/>
                  <a:pt x="517788" y="2615299"/>
                  <a:pt x="573932" y="2645923"/>
                </a:cubicBezTo>
                <a:cubicBezTo>
                  <a:pt x="730305" y="2731218"/>
                  <a:pt x="895988" y="2822617"/>
                  <a:pt x="1070043" y="2869659"/>
                </a:cubicBezTo>
                <a:cubicBezTo>
                  <a:pt x="1110856" y="2880690"/>
                  <a:pt x="1154244" y="2878106"/>
                  <a:pt x="1196502" y="2879387"/>
                </a:cubicBezTo>
                <a:cubicBezTo>
                  <a:pt x="1368309" y="2884593"/>
                  <a:pt x="1540213" y="2885872"/>
                  <a:pt x="1712068" y="2889114"/>
                </a:cubicBezTo>
                <a:cubicBezTo>
                  <a:pt x="1933364" y="2912007"/>
                  <a:pt x="2044973" y="2929952"/>
                  <a:pt x="2266545" y="2928025"/>
                </a:cubicBezTo>
                <a:cubicBezTo>
                  <a:pt x="2548711" y="2925572"/>
                  <a:pt x="2830749" y="2915055"/>
                  <a:pt x="3112851" y="2908570"/>
                </a:cubicBezTo>
                <a:cubicBezTo>
                  <a:pt x="3317614" y="2861317"/>
                  <a:pt x="3575923" y="2806848"/>
                  <a:pt x="3764604" y="2733472"/>
                </a:cubicBezTo>
                <a:cubicBezTo>
                  <a:pt x="3822970" y="2710774"/>
                  <a:pt x="3880801" y="2686648"/>
                  <a:pt x="3939702" y="2665378"/>
                </a:cubicBezTo>
                <a:cubicBezTo>
                  <a:pt x="3997568" y="2644482"/>
                  <a:pt x="4057603" y="2629675"/>
                  <a:pt x="4114800" y="2607012"/>
                </a:cubicBezTo>
                <a:cubicBezTo>
                  <a:pt x="4229590" y="2561529"/>
                  <a:pt x="4342509" y="2511405"/>
                  <a:pt x="4455268" y="2461097"/>
                </a:cubicBezTo>
                <a:cubicBezTo>
                  <a:pt x="4656141" y="2371477"/>
                  <a:pt x="4773132" y="2326293"/>
                  <a:pt x="4941651" y="2198451"/>
                </a:cubicBezTo>
                <a:cubicBezTo>
                  <a:pt x="4974531" y="2173507"/>
                  <a:pt x="5004437" y="2143919"/>
                  <a:pt x="5029200" y="2110902"/>
                </a:cubicBezTo>
                <a:cubicBezTo>
                  <a:pt x="5092332" y="2026725"/>
                  <a:pt x="5157242" y="1942367"/>
                  <a:pt x="5204298" y="1848255"/>
                </a:cubicBezTo>
                <a:cubicBezTo>
                  <a:pt x="5306701" y="1643449"/>
                  <a:pt x="5230983" y="1800089"/>
                  <a:pt x="5359940" y="1507787"/>
                </a:cubicBezTo>
                <a:cubicBezTo>
                  <a:pt x="5375755" y="1471941"/>
                  <a:pt x="5394822" y="1437468"/>
                  <a:pt x="5408579" y="1400783"/>
                </a:cubicBezTo>
                <a:cubicBezTo>
                  <a:pt x="5418307" y="1374842"/>
                  <a:pt x="5425809" y="1347954"/>
                  <a:pt x="5437762" y="1322961"/>
                </a:cubicBezTo>
                <a:cubicBezTo>
                  <a:pt x="5461545" y="1273232"/>
                  <a:pt x="5493195" y="1227418"/>
                  <a:pt x="5515583" y="1177046"/>
                </a:cubicBezTo>
                <a:cubicBezTo>
                  <a:pt x="5549898" y="1099836"/>
                  <a:pt x="5586488" y="932336"/>
                  <a:pt x="5603132" y="865761"/>
                </a:cubicBezTo>
                <a:lnTo>
                  <a:pt x="5622587" y="787940"/>
                </a:lnTo>
                <a:cubicBezTo>
                  <a:pt x="5625830" y="752272"/>
                  <a:pt x="5626427" y="716264"/>
                  <a:pt x="5632315" y="680936"/>
                </a:cubicBezTo>
                <a:cubicBezTo>
                  <a:pt x="5636196" y="657651"/>
                  <a:pt x="5648842" y="636266"/>
                  <a:pt x="5651770" y="612842"/>
                </a:cubicBezTo>
                <a:cubicBezTo>
                  <a:pt x="5658619" y="558050"/>
                  <a:pt x="5657419" y="502540"/>
                  <a:pt x="5661498" y="447472"/>
                </a:cubicBezTo>
                <a:cubicBezTo>
                  <a:pt x="5663905" y="414974"/>
                  <a:pt x="5668984" y="382705"/>
                  <a:pt x="5671226" y="350195"/>
                </a:cubicBezTo>
                <a:cubicBezTo>
                  <a:pt x="5675471" y="288648"/>
                  <a:pt x="5676708" y="226917"/>
                  <a:pt x="5680953" y="165370"/>
                </a:cubicBezTo>
                <a:cubicBezTo>
                  <a:pt x="5692940" y="-8438"/>
                  <a:pt x="5690681" y="138255"/>
                  <a:pt x="5690681" y="0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Gráfico 45" descr="Libros con relleno sólido">
            <a:extLst>
              <a:ext uri="{FF2B5EF4-FFF2-40B4-BE49-F238E27FC236}">
                <a16:creationId xmlns:a16="http://schemas.microsoft.com/office/drawing/2014/main" id="{91D48666-6C07-4562-86A8-937A9F062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907" y="2157933"/>
            <a:ext cx="1073593" cy="1073593"/>
          </a:xfrm>
          <a:prstGeom prst="rect">
            <a:avLst/>
          </a:prstGeom>
        </p:spPr>
      </p:pic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B5777930-EE85-5DEB-7AAC-078287A8E0AC}"/>
              </a:ext>
            </a:extLst>
          </p:cNvPr>
          <p:cNvCxnSpPr>
            <a:cxnSpLocks/>
          </p:cNvCxnSpPr>
          <p:nvPr/>
        </p:nvCxnSpPr>
        <p:spPr>
          <a:xfrm flipV="1">
            <a:off x="2496432" y="2772269"/>
            <a:ext cx="1036475" cy="39408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19DE0C2-9AB5-A5EB-63CB-BF50508F00B3}"/>
              </a:ext>
            </a:extLst>
          </p:cNvPr>
          <p:cNvCxnSpPr>
            <a:cxnSpLocks/>
          </p:cNvCxnSpPr>
          <p:nvPr/>
        </p:nvCxnSpPr>
        <p:spPr>
          <a:xfrm flipV="1">
            <a:off x="3036210" y="3143920"/>
            <a:ext cx="716640" cy="44415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C53C232-D94B-92B6-80A2-6B95F0636CA1}"/>
              </a:ext>
            </a:extLst>
          </p:cNvPr>
          <p:cNvCxnSpPr>
            <a:cxnSpLocks/>
          </p:cNvCxnSpPr>
          <p:nvPr/>
        </p:nvCxnSpPr>
        <p:spPr>
          <a:xfrm flipV="1">
            <a:off x="3394530" y="3161125"/>
            <a:ext cx="487986" cy="6458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C7F4A00-74CC-D7D2-49DD-B1228A003B74}"/>
              </a:ext>
            </a:extLst>
          </p:cNvPr>
          <p:cNvCxnSpPr>
            <a:cxnSpLocks/>
            <a:endCxn id="46" idx="2"/>
          </p:cNvCxnSpPr>
          <p:nvPr/>
        </p:nvCxnSpPr>
        <p:spPr>
          <a:xfrm flipH="1" flipV="1">
            <a:off x="4069704" y="3231526"/>
            <a:ext cx="41466" cy="111364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33B7FA6D-28FC-1D6C-C80B-1BD23D0C35B4}"/>
              </a:ext>
            </a:extLst>
          </p:cNvPr>
          <p:cNvCxnSpPr>
            <a:cxnSpLocks/>
          </p:cNvCxnSpPr>
          <p:nvPr/>
        </p:nvCxnSpPr>
        <p:spPr>
          <a:xfrm flipH="1" flipV="1">
            <a:off x="4265470" y="3098406"/>
            <a:ext cx="600410" cy="76006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D249C5CB-1FC5-60B8-E297-987723CDD9F5}"/>
              </a:ext>
            </a:extLst>
          </p:cNvPr>
          <p:cNvCxnSpPr>
            <a:cxnSpLocks/>
          </p:cNvCxnSpPr>
          <p:nvPr/>
        </p:nvCxnSpPr>
        <p:spPr>
          <a:xfrm flipH="1" flipV="1">
            <a:off x="4510874" y="2952878"/>
            <a:ext cx="977726" cy="4131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0A0FDBC-196C-2D0B-6268-8D87C333B5F8}"/>
              </a:ext>
            </a:extLst>
          </p:cNvPr>
          <p:cNvCxnSpPr>
            <a:cxnSpLocks/>
          </p:cNvCxnSpPr>
          <p:nvPr/>
        </p:nvCxnSpPr>
        <p:spPr>
          <a:xfrm flipH="1" flipV="1">
            <a:off x="4730817" y="2731275"/>
            <a:ext cx="1113030" cy="32161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iagrama de flujo: documento 5">
            <a:extLst>
              <a:ext uri="{FF2B5EF4-FFF2-40B4-BE49-F238E27FC236}">
                <a16:creationId xmlns:a16="http://schemas.microsoft.com/office/drawing/2014/main" id="{73D124DC-7AEA-476C-AD17-858DC0EBD4F6}"/>
              </a:ext>
            </a:extLst>
          </p:cNvPr>
          <p:cNvSpPr/>
          <p:nvPr/>
        </p:nvSpPr>
        <p:spPr>
          <a:xfrm>
            <a:off x="336849" y="4032832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Documento de requisitos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190081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17586</TotalTime>
  <Words>985</Words>
  <Application>Microsoft Office PowerPoint</Application>
  <PresentationFormat>Presentación en pantalla (4:3)</PresentationFormat>
  <Paragraphs>180</Paragraphs>
  <Slides>28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AppleSymbols</vt:lpstr>
      <vt:lpstr>Arial</vt:lpstr>
      <vt:lpstr>Arial Black</vt:lpstr>
      <vt:lpstr>Arial Nova Light</vt:lpstr>
      <vt:lpstr>Calibri</vt:lpstr>
      <vt:lpstr>Cambria Math</vt:lpstr>
      <vt:lpstr>MU Theme</vt:lpstr>
      <vt:lpstr>Enseñanza de la ingeniería de sistemas basada en modelos con MATLAB &amp; Simulink para sistemas de energía inteligentes</vt:lpstr>
      <vt:lpstr>Índice</vt:lpstr>
      <vt:lpstr>Contexto</vt:lpstr>
      <vt:lpstr>Contexto</vt:lpstr>
      <vt:lpstr>Contexto</vt:lpstr>
      <vt:lpstr>Resultados de aprendizaje</vt:lpstr>
      <vt:lpstr>Colaboración con MathWorks</vt:lpstr>
      <vt:lpstr>Ingeniería de sistemas basada en modelos con MATLAB &amp; Simulink</vt:lpstr>
      <vt:lpstr>Ingeniería de sistemas</vt:lpstr>
      <vt:lpstr>Ingeniería de sistemas basada en modelos</vt:lpstr>
      <vt:lpstr>Ingeniería de sistemas basada en modelos</vt:lpstr>
      <vt:lpstr>Ingeniería de sistemas basada en modelos</vt:lpstr>
      <vt:lpstr>Descripción del curriculum</vt:lpstr>
      <vt:lpstr>Descripción del curriculum</vt:lpstr>
      <vt:lpstr>Cómo utilizar este material</vt:lpstr>
      <vt:lpstr>Módulo 2. Requisitos</vt:lpstr>
      <vt:lpstr>Módulo 2. Requisitos</vt:lpstr>
      <vt:lpstr>Módulo 2. Requisitos</vt:lpstr>
      <vt:lpstr>Módulo 2. Requisitos</vt:lpstr>
      <vt:lpstr>Módulo 3. Arquitectura</vt:lpstr>
      <vt:lpstr>Módulo 3. Arquitectura</vt:lpstr>
      <vt:lpstr>Módulo 3. System Composer</vt:lpstr>
      <vt:lpstr>Módulo 3. Trabajo práctico</vt:lpstr>
      <vt:lpstr>Módulo 4. Verificación y validación</vt:lpstr>
      <vt:lpstr>Módulo 4. Verificación y validación</vt:lpstr>
      <vt:lpstr>Conclusiones</vt:lpstr>
      <vt:lpstr>Conclusions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and validation platforms</dc:title>
  <dc:creator>Uribeetxeberria, Roberto</dc:creator>
  <cp:lastModifiedBy>Jon Del Olmo</cp:lastModifiedBy>
  <cp:revision>404</cp:revision>
  <cp:lastPrinted>2018-07-13T13:37:53Z</cp:lastPrinted>
  <dcterms:created xsi:type="dcterms:W3CDTF">2017-11-28T21:27:45Z</dcterms:created>
  <dcterms:modified xsi:type="dcterms:W3CDTF">2024-02-29T07:11:36Z</dcterms:modified>
</cp:coreProperties>
</file>